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78" r:id="rId9"/>
    <p:sldId id="279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4" autoAdjust="0"/>
    <p:restoredTop sz="91760" autoAdjust="0"/>
  </p:normalViewPr>
  <p:slideViewPr>
    <p:cSldViewPr snapToGrid="0">
      <p:cViewPr>
        <p:scale>
          <a:sx n="150" d="100"/>
          <a:sy n="150" d="100"/>
        </p:scale>
        <p:origin x="-1733" y="-2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B0649-862D-4DAC-9D06-56A8416AA20D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ADA15-D1D7-4C58-B3B9-A09347916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92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Καλησπέρα σας, πριν ξεκινήσουμε θα μπορούσαμε να πούμε ότι η παρούσα εργασία χωρίζετε </a:t>
            </a:r>
            <a:r>
              <a:rPr lang="el-GR" b="0" dirty="0"/>
              <a:t>δύο</a:t>
            </a:r>
            <a:r>
              <a:rPr lang="el-GR" b="1" dirty="0"/>
              <a:t> βασικά τμήματα</a:t>
            </a:r>
            <a:r>
              <a:rPr lang="el-GR" dirty="0"/>
              <a:t>.</a:t>
            </a:r>
          </a:p>
          <a:p>
            <a:endParaRPr lang="el-GR" dirty="0"/>
          </a:p>
          <a:p>
            <a:r>
              <a:rPr lang="el-GR" dirty="0"/>
              <a:t>Το πρώτο τμήμα αφορά την </a:t>
            </a:r>
            <a:r>
              <a:rPr lang="el-GR" b="1" dirty="0"/>
              <a:t>μελέτη και την μαθηματική διατύπωση των γεωμετρικών περιορισμών</a:t>
            </a:r>
          </a:p>
          <a:p>
            <a:r>
              <a:rPr lang="el-GR" dirty="0"/>
              <a:t>που προκύπτουν κατά </a:t>
            </a:r>
            <a:r>
              <a:rPr lang="el-GR" b="1" dirty="0"/>
              <a:t>τον σχεδιασμό κατατομών ελεύθερου σχήματος.</a:t>
            </a:r>
          </a:p>
          <a:p>
            <a:endParaRPr lang="el-GR" dirty="0"/>
          </a:p>
          <a:p>
            <a:r>
              <a:rPr lang="el-GR" b="1" dirty="0"/>
              <a:t>Το δεύτερο </a:t>
            </a:r>
            <a:r>
              <a:rPr lang="el-GR" dirty="0"/>
              <a:t>τμήμα αφορά την</a:t>
            </a:r>
            <a:r>
              <a:rPr lang="el-GR" b="1" dirty="0"/>
              <a:t> μελέτη των διάφορων τύπων </a:t>
            </a:r>
            <a:r>
              <a:rPr lang="en-US" b="1" dirty="0"/>
              <a:t>misalignments</a:t>
            </a:r>
            <a:endParaRPr lang="el-GR" b="1" dirty="0"/>
          </a:p>
          <a:p>
            <a:r>
              <a:rPr lang="el-GR" dirty="0"/>
              <a:t>Που συναντάμε στους οδοντωτούς τροχούς και την ανάπτυξη μιας </a:t>
            </a:r>
            <a:r>
              <a:rPr lang="el-GR" b="1" dirty="0"/>
              <a:t>γενικευμένης μεθοδολογία σχεδιασμού</a:t>
            </a:r>
          </a:p>
          <a:p>
            <a:r>
              <a:rPr lang="el-GR" b="1" dirty="0"/>
              <a:t>συνεργαζόμενων τροχών με ευθείς οδόντες </a:t>
            </a:r>
          </a:p>
          <a:p>
            <a:r>
              <a:rPr lang="el-GR" dirty="0"/>
              <a:t>που υπό την παρουσία </a:t>
            </a:r>
            <a:r>
              <a:rPr lang="en-US" dirty="0"/>
              <a:t>misalignments</a:t>
            </a:r>
            <a:r>
              <a:rPr lang="el-GR" dirty="0"/>
              <a:t> </a:t>
            </a:r>
            <a:r>
              <a:rPr lang="el-GR" b="1" dirty="0"/>
              <a:t>δειτειρούν σταθερό λόγο </a:t>
            </a:r>
            <a:r>
              <a:rPr lang="el-GR" b="1" dirty="0" err="1"/>
              <a:t>μετάδωσης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83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Προχωρώντας στον τρίτο και τελευταίο περιορισμό έχουμε μια </a:t>
            </a:r>
            <a:r>
              <a:rPr lang="en-US" b="1" dirty="0"/>
              <a:t>engineering </a:t>
            </a:r>
            <a:r>
              <a:rPr lang="el-GR" b="1" dirty="0"/>
              <a:t>ανάγκη.</a:t>
            </a:r>
          </a:p>
          <a:p>
            <a:endParaRPr lang="el-GR" dirty="0"/>
          </a:p>
          <a:p>
            <a:r>
              <a:rPr lang="el-GR" dirty="0"/>
              <a:t>Θέλουμε να </a:t>
            </a:r>
            <a:r>
              <a:rPr lang="el-GR" b="1" dirty="0"/>
              <a:t>αποφύγουμε τον σχηματισμό διπλών σημείων επαφής κατά την συνεργασία δύο κατατομών.</a:t>
            </a:r>
          </a:p>
          <a:p>
            <a:endParaRPr lang="el-GR" dirty="0"/>
          </a:p>
          <a:p>
            <a:r>
              <a:rPr lang="el-GR" dirty="0"/>
              <a:t>Παρατηρούμε ότι η ύπαρξη η μη διπλών σημείων επαφής εξαρτάται από την </a:t>
            </a:r>
            <a:r>
              <a:rPr lang="el-GR" b="1" dirty="0"/>
              <a:t>τοπική ακτίνα καμπυλότητα ενός σημείου </a:t>
            </a:r>
            <a:r>
              <a:rPr lang="el-GR" b="0" dirty="0"/>
              <a:t>σε σχέση με το μέτρο του </a:t>
            </a:r>
            <a:r>
              <a:rPr lang="el-GR" b="1" dirty="0"/>
              <a:t>αντιστοίχου ευθύγραμμου τμήματος </a:t>
            </a:r>
            <a:r>
              <a:rPr lang="en-US" b="1" dirty="0"/>
              <a:t>KG </a:t>
            </a:r>
            <a:endParaRPr lang="en-US" dirty="0"/>
          </a:p>
          <a:p>
            <a:endParaRPr lang="en-US" dirty="0"/>
          </a:p>
          <a:p>
            <a:r>
              <a:rPr lang="el-GR" dirty="0"/>
              <a:t>Σε περίπτωση που η</a:t>
            </a:r>
            <a:r>
              <a:rPr lang="en-US" dirty="0"/>
              <a:t> </a:t>
            </a:r>
            <a:r>
              <a:rPr lang="el-GR" dirty="0"/>
              <a:t>τοπική ακτίνα καμπυλότητα είναι </a:t>
            </a:r>
            <a:r>
              <a:rPr lang="el-GR" b="1" dirty="0"/>
              <a:t>μεγαλύτερη από </a:t>
            </a:r>
            <a:r>
              <a:rPr lang="el-GR" b="0" dirty="0"/>
              <a:t>το τμήμα </a:t>
            </a:r>
            <a:r>
              <a:rPr lang="en-US" b="1" dirty="0"/>
              <a:t>KG </a:t>
            </a:r>
            <a:r>
              <a:rPr lang="el-GR" b="0" dirty="0"/>
              <a:t>για κάθε σημείο </a:t>
            </a:r>
            <a:r>
              <a:rPr lang="en-US" b="1" dirty="0"/>
              <a:t>G </a:t>
            </a:r>
            <a:r>
              <a:rPr lang="el-GR" b="1" dirty="0"/>
              <a:t> </a:t>
            </a:r>
            <a:r>
              <a:rPr lang="el-GR" b="0" dirty="0"/>
              <a:t>τότε είναι αδύνατο να υπάρξουν σημεία διπλή επαφής.</a:t>
            </a:r>
            <a:endParaRPr lang="en-US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n-US" dirty="0"/>
          </a:p>
          <a:p>
            <a:r>
              <a:rPr lang="el-GR" dirty="0"/>
              <a:t>Μπορούμε και προσεγγίζουμε τον </a:t>
            </a:r>
            <a:r>
              <a:rPr lang="el-GR" b="1" dirty="0"/>
              <a:t>μηχανισμό εμφάνισης διπλών σημείων </a:t>
            </a:r>
            <a:r>
              <a:rPr lang="el-GR" dirty="0"/>
              <a:t>επαφής όπως φαίνεται στην </a:t>
            </a:r>
            <a:r>
              <a:rPr lang="el-GR" b="1" dirty="0"/>
              <a:t>αριστερή εικόνα:</a:t>
            </a:r>
          </a:p>
          <a:p>
            <a:endParaRPr lang="el-GR" dirty="0"/>
          </a:p>
          <a:p>
            <a:r>
              <a:rPr lang="el-GR" dirty="0"/>
              <a:t>Θεωρούμε μια κατατομή αποτελούμενη </a:t>
            </a:r>
            <a:r>
              <a:rPr lang="el-GR" b="1" dirty="0"/>
              <a:t>από τρία τόξα κύκλου διαφορετικής ακτίνας καμπυλότητας συγκρίσιμης με το μήκος του εκάστοτε</a:t>
            </a:r>
            <a:r>
              <a:rPr lang="en-US" b="1" dirty="0"/>
              <a:t> </a:t>
            </a:r>
            <a:r>
              <a:rPr lang="el-GR" b="1" dirty="0"/>
              <a:t>ευθύγραμμου τμήματος </a:t>
            </a:r>
            <a:r>
              <a:rPr lang="en-US" b="1" dirty="0"/>
              <a:t>FG</a:t>
            </a:r>
            <a:r>
              <a:rPr lang="el-GR" dirty="0"/>
              <a:t>.</a:t>
            </a:r>
          </a:p>
          <a:p>
            <a:endParaRPr lang="el-GR" dirty="0"/>
          </a:p>
          <a:p>
            <a:r>
              <a:rPr lang="el-GR" b="1" dirty="0"/>
              <a:t>Για το γαλάζιο τόξο κύκλου με την μεγάλη ακτίνα καμπυλότητα </a:t>
            </a:r>
            <a:r>
              <a:rPr lang="el-GR" dirty="0"/>
              <a:t>παρατηρούμε ότι διατρέχοντας το τμήμα αυτό από το </a:t>
            </a:r>
            <a:r>
              <a:rPr lang="en-US" dirty="0"/>
              <a:t>G </a:t>
            </a:r>
            <a:r>
              <a:rPr lang="el-GR" dirty="0"/>
              <a:t>στο </a:t>
            </a:r>
            <a:r>
              <a:rPr lang="en-US" dirty="0"/>
              <a:t>G’</a:t>
            </a:r>
            <a:r>
              <a:rPr lang="el-GR" dirty="0"/>
              <a:t> </a:t>
            </a:r>
            <a:r>
              <a:rPr lang="el-GR" b="1" dirty="0"/>
              <a:t>το σημείο επαφής </a:t>
            </a:r>
            <a:r>
              <a:rPr lang="en-US" b="1" dirty="0"/>
              <a:t>F </a:t>
            </a:r>
            <a:r>
              <a:rPr lang="el-GR" b="1" dirty="0"/>
              <a:t>προχωράει </a:t>
            </a:r>
            <a:r>
              <a:rPr lang="el-GR" dirty="0"/>
              <a:t>αντίθετα από την φορά περιστροφής.</a:t>
            </a:r>
          </a:p>
          <a:p>
            <a:endParaRPr lang="el-GR" dirty="0"/>
          </a:p>
          <a:p>
            <a:r>
              <a:rPr lang="el-GR" b="1" dirty="0"/>
              <a:t>Στο μαύρο τμήμα όπου η τοπική ακτίνα καμπυλότητας ταυτίζεται με το τμήμα </a:t>
            </a:r>
            <a:r>
              <a:rPr lang="en-US" b="1" dirty="0"/>
              <a:t>F’G</a:t>
            </a:r>
            <a:r>
              <a:rPr lang="en-US" dirty="0"/>
              <a:t>’ </a:t>
            </a:r>
            <a:r>
              <a:rPr lang="el-GR" dirty="0"/>
              <a:t>το σημείο </a:t>
            </a:r>
            <a:r>
              <a:rPr lang="en-US" b="1" dirty="0"/>
              <a:t>F</a:t>
            </a:r>
            <a:r>
              <a:rPr lang="el-GR" dirty="0"/>
              <a:t> </a:t>
            </a:r>
            <a:r>
              <a:rPr lang="el-GR" b="1" dirty="0"/>
              <a:t>σταθεροποιείτε</a:t>
            </a:r>
          </a:p>
          <a:p>
            <a:endParaRPr lang="el-GR" dirty="0"/>
          </a:p>
          <a:p>
            <a:r>
              <a:rPr lang="el-GR" b="1" dirty="0"/>
              <a:t>Ενώ στο σκούρο μπλε </a:t>
            </a:r>
            <a:r>
              <a:rPr lang="el-GR" dirty="0"/>
              <a:t>τμήμα που η </a:t>
            </a:r>
            <a:r>
              <a:rPr lang="el-GR" b="1" dirty="0"/>
              <a:t>ακτίνα καμπυλότητας είναι μικρή </a:t>
            </a:r>
            <a:r>
              <a:rPr lang="el-GR" dirty="0"/>
              <a:t>έχουμε ότι το σημείο επαφής κινείτε ίδια με την φορά περιστροφής.</a:t>
            </a:r>
          </a:p>
          <a:p>
            <a:endParaRPr lang="el-GR" dirty="0"/>
          </a:p>
          <a:p>
            <a:r>
              <a:rPr lang="el-GR" dirty="0"/>
              <a:t>Σαν αποτέλεσμα έχουμε ότι τα </a:t>
            </a:r>
            <a:r>
              <a:rPr lang="el-GR" b="1" dirty="0"/>
              <a:t>σημεία </a:t>
            </a:r>
            <a:r>
              <a:rPr lang="en-US" b="1" dirty="0"/>
              <a:t>G </a:t>
            </a:r>
            <a:r>
              <a:rPr lang="el-GR" b="1" dirty="0"/>
              <a:t>και </a:t>
            </a:r>
            <a:r>
              <a:rPr lang="en-US" b="1" dirty="0"/>
              <a:t>G </a:t>
            </a:r>
            <a:r>
              <a:rPr lang="el-GR" b="1" dirty="0"/>
              <a:t>τριστονο έρχονται σε επαφή ταυτόχρονα</a:t>
            </a:r>
            <a:r>
              <a:rPr lang="el-GR" dirty="0"/>
              <a:t>.</a:t>
            </a:r>
          </a:p>
          <a:p>
            <a:endParaRPr lang="el-GR" dirty="0"/>
          </a:p>
          <a:p>
            <a:r>
              <a:rPr lang="el-GR" dirty="0"/>
              <a:t>Προκειμένου αυτό να αποφευχθεί απαιτούμε η </a:t>
            </a:r>
            <a:r>
              <a:rPr lang="el-GR" b="1" dirty="0"/>
              <a:t>τοπική</a:t>
            </a:r>
            <a:r>
              <a:rPr lang="el-GR" dirty="0"/>
              <a:t> </a:t>
            </a:r>
            <a:r>
              <a:rPr lang="el-GR" b="1" dirty="0"/>
              <a:t>καμπυλότητα της κατατομής μας</a:t>
            </a:r>
            <a:r>
              <a:rPr lang="en-US" b="1" dirty="0"/>
              <a:t>,</a:t>
            </a:r>
            <a:r>
              <a:rPr lang="el-GR" b="1" dirty="0"/>
              <a:t> σε κάθε σημείο</a:t>
            </a:r>
            <a:r>
              <a:rPr lang="el-GR" dirty="0"/>
              <a:t> να είναι </a:t>
            </a:r>
            <a:r>
              <a:rPr lang="el-GR" b="1" dirty="0"/>
              <a:t>μεγαλύτερη από το εκάστοτε ευθύγραμμο τμήμα </a:t>
            </a:r>
            <a:r>
              <a:rPr lang="en-US" b="1" dirty="0"/>
              <a:t>FG</a:t>
            </a:r>
            <a:r>
              <a:rPr lang="el-GR" b="1" dirty="0"/>
              <a:t>,</a:t>
            </a:r>
          </a:p>
          <a:p>
            <a:endParaRPr lang="el-GR" b="0" dirty="0"/>
          </a:p>
          <a:p>
            <a:r>
              <a:rPr lang="el-GR" b="0" dirty="0"/>
              <a:t>Με αυτόν τρόπου για ένα σημείο </a:t>
            </a:r>
            <a:r>
              <a:rPr lang="en-US" b="0" dirty="0"/>
              <a:t>F </a:t>
            </a:r>
            <a:r>
              <a:rPr lang="el-GR" b="0" dirty="0"/>
              <a:t>δεν ποτέ δύο σημεία </a:t>
            </a:r>
            <a:r>
              <a:rPr lang="en-US" b="0" dirty="0"/>
              <a:t>G.</a:t>
            </a:r>
            <a:endParaRPr lang="el-G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66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Να περάσουμε τώρα στο δεύτερο τμήμα της εργασίας που αφορά τον σχεδιασμό οδοντωτών τροχών με λόγο μετάδοσης ανεξάρτητο των </a:t>
            </a:r>
            <a:r>
              <a:rPr lang="en-US" dirty="0"/>
              <a:t>misalignments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26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Σε πρώτη φάση προσεγγίζουμε οποιοδήποτε </a:t>
            </a:r>
            <a:r>
              <a:rPr lang="en-US" dirty="0"/>
              <a:t>misalignment </a:t>
            </a:r>
            <a:r>
              <a:rPr lang="el-GR" dirty="0"/>
              <a:t>θεωρώντας:</a:t>
            </a:r>
          </a:p>
          <a:p>
            <a:endParaRPr lang="el-GR" dirty="0"/>
          </a:p>
          <a:p>
            <a:r>
              <a:rPr lang="el-GR" dirty="0"/>
              <a:t>δύο κέντρα σφάλματος (ένα κατά την διεύθυνση </a:t>
            </a:r>
            <a:r>
              <a:rPr lang="en-US" dirty="0"/>
              <a:t>x </a:t>
            </a:r>
            <a:r>
              <a:rPr lang="el-GR" dirty="0"/>
              <a:t>και ένα κατά την διεύθυνση </a:t>
            </a:r>
            <a:r>
              <a:rPr lang="en-US" dirty="0"/>
              <a:t>y)</a:t>
            </a:r>
            <a:endParaRPr lang="el-GR" dirty="0"/>
          </a:p>
          <a:p>
            <a:endParaRPr lang="el-GR" dirty="0"/>
          </a:p>
          <a:p>
            <a:r>
              <a:rPr lang="el-GR" dirty="0"/>
              <a:t>Θεωρούμε ακόμα </a:t>
            </a:r>
            <a:r>
              <a:rPr lang="el-GR" dirty="0" err="1"/>
              <a:t>εναν</a:t>
            </a:r>
            <a:r>
              <a:rPr lang="el-GR" dirty="0"/>
              <a:t> τροχό που παραλαμβάνει όλο το σφάλμα, δηλαδή τον</a:t>
            </a:r>
            <a:r>
              <a:rPr lang="en-US" dirty="0"/>
              <a:t> </a:t>
            </a:r>
            <a:r>
              <a:rPr lang="el-GR" dirty="0"/>
              <a:t>τον έκκεντρο τροχό</a:t>
            </a:r>
          </a:p>
          <a:p>
            <a:endParaRPr lang="el-GR" dirty="0"/>
          </a:p>
          <a:p>
            <a:r>
              <a:rPr lang="el-GR" dirty="0"/>
              <a:t>Καθώς και τον συνεργαζόμενο τροχό ο οποίος είναι σταθερός ως προς το σύστημα συντεταγμένων</a:t>
            </a:r>
          </a:p>
          <a:p>
            <a:endParaRPr lang="el-GR" dirty="0"/>
          </a:p>
          <a:p>
            <a:r>
              <a:rPr lang="el-GR" dirty="0"/>
              <a:t>Γενικά οι φαινόμενες κατατομές (δηλαδή αυτές που παρατηρούμε μετά την επιβολή των </a:t>
            </a:r>
            <a:r>
              <a:rPr lang="en-US" dirty="0"/>
              <a:t>misalignment)</a:t>
            </a:r>
            <a:r>
              <a:rPr lang="el-GR" dirty="0"/>
              <a:t> διαφοροποιούνται από τις θεωρητικές για του εξής 4 λόγους.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0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Ο πρώτος από αυτού είναι η διαφοροποίηση της θέσης στο επίπεδου του κύκλου κύλισης (επίπεδο</a:t>
            </a:r>
            <a:r>
              <a:rPr lang="en-US" dirty="0"/>
              <a:t> </a:t>
            </a:r>
            <a:r>
              <a:rPr lang="el-GR" dirty="0"/>
              <a:t>δηλαδή </a:t>
            </a:r>
            <a:r>
              <a:rPr lang="en-US" dirty="0" err="1"/>
              <a:t>xy</a:t>
            </a:r>
            <a:r>
              <a:rPr lang="en-US" dirty="0"/>
              <a:t>) </a:t>
            </a:r>
            <a:r>
              <a:rPr lang="el-GR" dirty="0"/>
              <a:t>εξέτια της σχετικής αξονικής θέσης της κατατομής με τους άξονες του σφάλματος</a:t>
            </a:r>
          </a:p>
          <a:p>
            <a:endParaRPr lang="el-GR" dirty="0"/>
          </a:p>
          <a:p>
            <a:r>
              <a:rPr lang="el-GR" dirty="0"/>
              <a:t>Ο δεύτερος αποτελεί την διαφοροποίηση της θέσης στο ίδιο</a:t>
            </a:r>
            <a:r>
              <a:rPr lang="en-US" dirty="0"/>
              <a:t> </a:t>
            </a:r>
            <a:r>
              <a:rPr lang="el-GR" dirty="0"/>
              <a:t>πάλι επίπεδο εξαιτίας αυτή την φορά της σχετικής θέσης της κατατομής με τους άξονες σφάλματων στις διεύθυνσης </a:t>
            </a:r>
            <a:r>
              <a:rPr lang="en-US" dirty="0"/>
              <a:t>x </a:t>
            </a:r>
            <a:r>
              <a:rPr lang="el-GR" dirty="0"/>
              <a:t>και </a:t>
            </a:r>
            <a:r>
              <a:rPr lang="en-US" dirty="0"/>
              <a:t>y</a:t>
            </a:r>
            <a:r>
              <a:rPr lang="el-G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2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Σαν τρίτο λόγο θεωρούμε την διαφοροποίηση της κατατομής κατά την αξονική τώρα διεύθυνση, εξαιτίας της σχετικής θέσης της κατατομής με τους άξονες σφάλματων στις διεύθυνσης </a:t>
            </a:r>
            <a:r>
              <a:rPr lang="en-US" dirty="0"/>
              <a:t>x </a:t>
            </a:r>
            <a:r>
              <a:rPr lang="el-GR" dirty="0"/>
              <a:t>και </a:t>
            </a:r>
            <a:r>
              <a:rPr lang="en-US" dirty="0"/>
              <a:t>y</a:t>
            </a:r>
            <a:r>
              <a:rPr lang="el-GR" dirty="0"/>
              <a:t> πάλι.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07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Τέλος έχουμε μια διαφοροποίηση της κάθετης ταχύτητα στην εφαπτομένη του σημείου επαφής εξαιτίας των γωνιακών σφαλμάτων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4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Πλέων από μια κατατομή η οποία έχει υποστεί </a:t>
            </a:r>
            <a:r>
              <a:rPr lang="en-US" dirty="0"/>
              <a:t>misalignment </a:t>
            </a:r>
            <a:r>
              <a:rPr lang="el-GR" dirty="0"/>
              <a:t>μπορούμε να προχωρήσουμε στον σχεδιασμό της νέας διορθωμένης</a:t>
            </a:r>
            <a:r>
              <a:rPr lang="en-US" dirty="0"/>
              <a:t> </a:t>
            </a:r>
            <a:r>
              <a:rPr lang="el-GR" dirty="0"/>
              <a:t>συνεργαζόμενης κατατομής. </a:t>
            </a:r>
          </a:p>
          <a:p>
            <a:endParaRPr lang="el-GR" dirty="0"/>
          </a:p>
          <a:p>
            <a:r>
              <a:rPr lang="el-GR" dirty="0"/>
              <a:t>Συγκεκριμένα ακολουθούμε τα εξής βήματα για κάθε ένα σημείο της θεωρητικής κατατομής</a:t>
            </a:r>
          </a:p>
          <a:p>
            <a:endParaRPr lang="el-GR" dirty="0"/>
          </a:p>
          <a:p>
            <a:r>
              <a:rPr lang="el-GR" dirty="0" err="1"/>
              <a:t>Ξεκινόντας</a:t>
            </a:r>
            <a:r>
              <a:rPr lang="el-GR" dirty="0"/>
              <a:t> από την αρχική της θέση υπολογίζομε την γωνία θ1 που το σημείο ενδιαφέροντος έρχεται σε επαφή. </a:t>
            </a:r>
          </a:p>
          <a:p>
            <a:endParaRPr lang="el-GR" dirty="0"/>
          </a:p>
          <a:p>
            <a:r>
              <a:rPr lang="el-GR" dirty="0"/>
              <a:t>Περιστρέφουμε ολόκληρη την κατατομή κατά θ1</a:t>
            </a:r>
          </a:p>
          <a:p>
            <a:endParaRPr lang="el-GR" dirty="0"/>
          </a:p>
          <a:p>
            <a:r>
              <a:rPr lang="el-GR" dirty="0"/>
              <a:t>Εφαρμόζουμε τις μετατοπίσεις Δ</a:t>
            </a:r>
            <a:r>
              <a:rPr lang="en-US" dirty="0"/>
              <a:t>x </a:t>
            </a:r>
            <a:r>
              <a:rPr lang="el-GR" dirty="0"/>
              <a:t>και Δ</a:t>
            </a:r>
            <a:r>
              <a:rPr lang="en-US" dirty="0"/>
              <a:t>y </a:t>
            </a:r>
            <a:r>
              <a:rPr lang="el-GR" dirty="0"/>
              <a:t>παντού </a:t>
            </a:r>
          </a:p>
          <a:p>
            <a:endParaRPr lang="el-GR" dirty="0"/>
          </a:p>
          <a:p>
            <a:r>
              <a:rPr lang="el-GR" dirty="0"/>
              <a:t>Για την φαινόμενη κατατομή που προκύπτει εντοπίζουμε το νέο σημείο επαφής στην δεδομένη θέση.</a:t>
            </a:r>
          </a:p>
          <a:p>
            <a:endParaRPr lang="el-GR" dirty="0"/>
          </a:p>
          <a:p>
            <a:r>
              <a:rPr lang="el-GR" dirty="0"/>
              <a:t>Τέλος περιστρέφουμε το σημείο αυτό κατά γωνία θ2</a:t>
            </a:r>
          </a:p>
          <a:p>
            <a:endParaRPr lang="el-GR" dirty="0"/>
          </a:p>
          <a:p>
            <a:r>
              <a:rPr lang="el-GR" dirty="0"/>
              <a:t>Ακολουθώντας την παραπάνω μεθοδολογία για κάθε σημείο, κατασκευάζουμε εν τέλει την συνεργαζόμενη κατατομή</a:t>
            </a:r>
          </a:p>
          <a:p>
            <a:endParaRPr lang="el-GR" dirty="0"/>
          </a:p>
          <a:p>
            <a:r>
              <a:rPr lang="el-GR" dirty="0"/>
              <a:t>Μένει βέβαια να πιστοποιήσουμε την εγκυρότητα της παρούσας μεθοδολογίας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28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Για να γίνει αυτό εφαρμόσαμε την μεθοδολογία  αρχικά για ένα συγκεκριμένο ζεύγος σφαλμάτων. </a:t>
            </a:r>
          </a:p>
          <a:p>
            <a:endParaRPr lang="el-GR" dirty="0"/>
          </a:p>
          <a:p>
            <a:r>
              <a:rPr lang="el-GR" dirty="0"/>
              <a:t>Από τα δεδομένα που προέκυψαν κατασκευάσαμε στο </a:t>
            </a:r>
            <a:r>
              <a:rPr lang="en-US" dirty="0" err="1"/>
              <a:t>Solidworks</a:t>
            </a:r>
            <a:r>
              <a:rPr lang="en-US" dirty="0"/>
              <a:t> </a:t>
            </a:r>
            <a:r>
              <a:rPr lang="el-GR" dirty="0"/>
              <a:t>τις δύο συνεργαζόμενες κατατομές.</a:t>
            </a:r>
          </a:p>
          <a:p>
            <a:r>
              <a:rPr lang="el-GR" dirty="0"/>
              <a:t> </a:t>
            </a:r>
          </a:p>
          <a:p>
            <a:r>
              <a:rPr lang="el-GR" dirty="0"/>
              <a:t>Αφού εφαρμόσαμε τα αντίστοιχα </a:t>
            </a:r>
            <a:r>
              <a:rPr lang="en-US" dirty="0"/>
              <a:t>misalignments</a:t>
            </a:r>
            <a:endParaRPr lang="el-GR" dirty="0"/>
          </a:p>
          <a:p>
            <a:endParaRPr lang="el-GR" dirty="0"/>
          </a:p>
          <a:p>
            <a:r>
              <a:rPr lang="el-GR" dirty="0"/>
              <a:t>αρχικοποιήσαμε της θέσεις των επιφανειών ώστε να εφάπτονται</a:t>
            </a:r>
            <a:r>
              <a:rPr lang="en-US" dirty="0"/>
              <a:t>. </a:t>
            </a:r>
            <a:endParaRPr lang="el-GR" dirty="0"/>
          </a:p>
          <a:p>
            <a:endParaRPr lang="el-GR" dirty="0"/>
          </a:p>
          <a:p>
            <a:r>
              <a:rPr lang="el-GR" dirty="0"/>
              <a:t>Στην συνέχεια εφαρμόσαμε στους άξονες περιστροφής την </a:t>
            </a:r>
            <a:r>
              <a:rPr lang="el-GR" dirty="0" err="1"/>
              <a:t>θεωριτική</a:t>
            </a:r>
            <a:r>
              <a:rPr lang="el-GR" dirty="0"/>
              <a:t> σχέση </a:t>
            </a:r>
            <a:r>
              <a:rPr lang="el-GR" dirty="0" err="1"/>
              <a:t>μετάδωσης</a:t>
            </a:r>
            <a:r>
              <a:rPr lang="el-GR" dirty="0"/>
              <a:t>.</a:t>
            </a:r>
          </a:p>
          <a:p>
            <a:r>
              <a:rPr lang="el-GR" dirty="0"/>
              <a:t> </a:t>
            </a:r>
          </a:p>
          <a:p>
            <a:r>
              <a:rPr lang="el-GR" dirty="0"/>
              <a:t>Κατά την περιστροφή των αξόνων παρατηρήσαμε συνεργασία χωρίς απομακρύνσεις η εισχωρήσεις της μία γεωμετρίας στην άλλη (Πράμα που αποτελεί </a:t>
            </a:r>
            <a:r>
              <a:rPr lang="en-US" dirty="0"/>
              <a:t>proof of concept)</a:t>
            </a:r>
            <a:r>
              <a:rPr lang="el-G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0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Στην συνέχεια προχωρήσαμε σε έναν σχεδιασμό για διάφορες γωνίες σφάλματων</a:t>
            </a:r>
          </a:p>
          <a:p>
            <a:endParaRPr lang="el-GR" dirty="0"/>
          </a:p>
          <a:p>
            <a:r>
              <a:rPr lang="el-GR" dirty="0"/>
              <a:t>Εδώ ο σχεδιασμός έγινε μονάχα με την κεντρική κατατομή καθώς αυτή είναι που εισχωρεί εντονότερα κατά την εφαρμογή των διαφόρων σφαλμάτων.</a:t>
            </a:r>
          </a:p>
          <a:p>
            <a:endParaRPr lang="el-GR" dirty="0"/>
          </a:p>
          <a:p>
            <a:r>
              <a:rPr lang="el-GR" dirty="0"/>
              <a:t>Σε αυτή την περίπτωση παρατηρήσαμε εξίσου καλή συνεργασία σε κάθε ενδιάμεσο </a:t>
            </a:r>
            <a:r>
              <a:rPr lang="en-US" dirty="0"/>
              <a:t>misalignment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51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Στο τέλος θωρήσαμε το κέντρο του σφάλματος σε διαφορετική κατά την αξονική διεύθυνση θέση.</a:t>
            </a:r>
          </a:p>
          <a:p>
            <a:endParaRPr lang="el-GR" dirty="0"/>
          </a:p>
          <a:p>
            <a:r>
              <a:rPr lang="el-GR" dirty="0"/>
              <a:t>Σχεδιάσαμε τις συνεργαζόμενες κατατομές χρησιμοποιώντας διάφορες γωνίες και την ακριανή κατατομή του έκκεντρου τροχού καθώς αυτή είναι πλέον που εισχωρεί εντονότερα.</a:t>
            </a:r>
          </a:p>
          <a:p>
            <a:endParaRPr lang="el-GR" dirty="0"/>
          </a:p>
          <a:p>
            <a:r>
              <a:rPr lang="el-GR" dirty="0"/>
              <a:t>Η συνεργασία των τροχών ήταν εξίσου καλή με τις προηγούμενες περιπτώσεις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6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Η ανάπτυξη των περιορισμών μας βασίστηκε στον βασικό νόμο των οδοντώσεων και την θεωρία της εξειλιγμενοποιήσης.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46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Καταλήγοντας η παρούσα διερεύνηση εγείρει διάφορες ιδέες για περεταίρω έρευνα.</a:t>
            </a:r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20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l-GR" dirty="0"/>
                  <a:t>Από την θεωρία της εξειλιγμενοποίησης </a:t>
                </a:r>
                <a:r>
                  <a:rPr lang="el-GR" b="1" dirty="0"/>
                  <a:t>υιοθετήσαμε τον όρο του τοπικού βασικού κύκλου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l-GR" dirty="0"/>
                  <a:t> </a:t>
                </a:r>
              </a:p>
              <a:p>
                <a:r>
                  <a:rPr lang="el-GR" dirty="0"/>
                  <a:t>Και εκμεταλλευτήκαμε το γεγονός ότι η θεωρία αυτή </a:t>
                </a:r>
                <a:r>
                  <a:rPr lang="el-GR" b="1" dirty="0"/>
                  <a:t>μας δίνει μονοσήμαντα και αναλυτικά για οποιαδήποτε κατατομή, την αντίστοιχη τροχιά επαφών</a:t>
                </a:r>
                <a:r>
                  <a:rPr lang="el-GR" dirty="0"/>
                  <a:t>.</a:t>
                </a:r>
              </a:p>
              <a:p>
                <a:r>
                  <a:rPr lang="el-GR" dirty="0"/>
                  <a:t>Σημειώνουμε ότι η τροχιά επαφών υπάρχει πάντα αλλά </a:t>
                </a:r>
                <a:r>
                  <a:rPr lang="el-GR" b="1" dirty="0"/>
                  <a:t>δεν ανήκει πάντα</a:t>
                </a:r>
                <a:r>
                  <a:rPr lang="en-US" b="1" dirty="0"/>
                  <a:t> </a:t>
                </a:r>
                <a:r>
                  <a:rPr lang="el-GR" b="1" dirty="0"/>
                  <a:t>στο πραγματικό επίπεδο</a:t>
                </a:r>
                <a:r>
                  <a:rPr lang="el-G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l-GR" dirty="0"/>
                  <a:t>Από την θεωρία της εξειλιγμενοποίησης </a:t>
                </a:r>
                <a:r>
                  <a:rPr lang="el-GR" b="1" dirty="0"/>
                  <a:t>υιοθετήσαμε τον όρο του τοπικού βασικού κύκλου </a:t>
                </a:r>
                <a:r>
                  <a:rPr lang="en-US" b="1" i="0">
                    <a:latin typeface="Cambria Math" panose="02040503050406030204" pitchFamily="18" charset="0"/>
                  </a:rPr>
                  <a:t>𝑹_𝒈</a:t>
                </a:r>
                <a:r>
                  <a:rPr lang="el-GR" dirty="0"/>
                  <a:t> </a:t>
                </a:r>
              </a:p>
              <a:p>
                <a:r>
                  <a:rPr lang="el-GR" dirty="0"/>
                  <a:t>Και εκμεταλλευτήκαμε το γεγονός ότι η θεωρία αυτή </a:t>
                </a:r>
                <a:r>
                  <a:rPr lang="el-GR" b="1" dirty="0"/>
                  <a:t>μας δίνει μονοσήμαντα και αναλυτικά για οποιαδήποτε κατατομή, την αντίστοιχη τροχιά επαφών</a:t>
                </a:r>
                <a:r>
                  <a:rPr lang="el-GR" dirty="0"/>
                  <a:t>.</a:t>
                </a:r>
              </a:p>
              <a:p>
                <a:r>
                  <a:rPr lang="el-GR" dirty="0"/>
                  <a:t>Σημειώνουμε ότι η τροχιά επαφών υπάρχει πάντα αλλά </a:t>
                </a:r>
                <a:r>
                  <a:rPr lang="el-GR" b="1" dirty="0"/>
                  <a:t>δεν ανήκει πάντα </a:t>
                </a:r>
                <a:r>
                  <a:rPr lang="el-GR" b="1" dirty="0" err="1"/>
                  <a:t>τοποθετιμένη</a:t>
                </a:r>
                <a:r>
                  <a:rPr lang="el-GR" b="1" dirty="0"/>
                  <a:t> στο πραγματικό επίπεδο</a:t>
                </a:r>
                <a:r>
                  <a:rPr lang="el-GR" dirty="0"/>
                  <a:t>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6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 αυτά κατά νου μπορούμε πλέων να προχωρήσουμε στους περιορισμούς.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5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Αρχικά μπορούμε να προβλέψουμε την ύπαρξης η μη, πραγματικής τροχιάς επαφών.</a:t>
            </a:r>
          </a:p>
          <a:p>
            <a:endParaRPr lang="el-GR" dirty="0"/>
          </a:p>
          <a:p>
            <a:r>
              <a:rPr lang="el-GR" b="1" dirty="0"/>
              <a:t>Διαισθητικά μπορούμε να δούμε τρία σημεία κατατομών </a:t>
            </a:r>
            <a:r>
              <a:rPr lang="el-GR" dirty="0"/>
              <a:t>με τρείς διαφορετικού μεγέθους </a:t>
            </a:r>
            <a:r>
              <a:rPr lang="el-GR" b="1" dirty="0"/>
              <a:t>τοπικούς βασικού κύκλους </a:t>
            </a:r>
            <a:r>
              <a:rPr lang="el-GR" dirty="0"/>
              <a:t>και </a:t>
            </a:r>
            <a:r>
              <a:rPr lang="el-GR" b="1" dirty="0"/>
              <a:t>κοινό κύκλο κυλίσεις.</a:t>
            </a:r>
          </a:p>
          <a:p>
            <a:endParaRPr lang="el-GR" dirty="0"/>
          </a:p>
          <a:p>
            <a:r>
              <a:rPr lang="el-GR" b="1" dirty="0"/>
              <a:t>Στην </a:t>
            </a:r>
            <a:r>
              <a:rPr lang="el-GR" b="1" dirty="0" err="1"/>
              <a:t>συνέχια</a:t>
            </a:r>
            <a:r>
              <a:rPr lang="el-GR" b="1" dirty="0"/>
              <a:t> θεωρούμε την γωνία θ (</a:t>
            </a:r>
            <a:r>
              <a:rPr lang="el-GR" b="0" dirty="0"/>
              <a:t>που στην ουσία είναι εκείνη που θα μας δώσει το αντίστοιχο σημείο επαφής). </a:t>
            </a:r>
          </a:p>
          <a:p>
            <a:endParaRPr lang="el-GR" b="0" dirty="0"/>
          </a:p>
          <a:p>
            <a:r>
              <a:rPr lang="el-GR" b="0" dirty="0"/>
              <a:t>Αυτή προσδιορίζεται</a:t>
            </a:r>
            <a:r>
              <a:rPr lang="en-US" b="0" dirty="0"/>
              <a:t> </a:t>
            </a:r>
            <a:r>
              <a:rPr lang="el-GR" b="0" dirty="0"/>
              <a:t>εύκολα </a:t>
            </a:r>
            <a:r>
              <a:rPr lang="el-GR" dirty="0"/>
              <a:t>από την τομή της </a:t>
            </a:r>
            <a:r>
              <a:rPr lang="el-GR" b="1" dirty="0"/>
              <a:t>κάθετης στην εφαπτομένη </a:t>
            </a:r>
            <a:r>
              <a:rPr lang="el-GR" dirty="0"/>
              <a:t>του σημείου </a:t>
            </a:r>
            <a:r>
              <a:rPr lang="en-US" dirty="0"/>
              <a:t>G</a:t>
            </a:r>
            <a:endParaRPr lang="el-GR" dirty="0"/>
          </a:p>
          <a:p>
            <a:r>
              <a:rPr lang="el-GR" dirty="0"/>
              <a:t>Με τον </a:t>
            </a:r>
            <a:r>
              <a:rPr lang="el-GR" b="1" dirty="0"/>
              <a:t>κύκλο κύλισης (το σημείο δηλαδή το σημείο </a:t>
            </a:r>
            <a:r>
              <a:rPr lang="en-US" b="1" dirty="0"/>
              <a:t>K</a:t>
            </a:r>
            <a:r>
              <a:rPr lang="el-GR" b="1" dirty="0"/>
              <a:t>)</a:t>
            </a:r>
          </a:p>
          <a:p>
            <a:endParaRPr lang="el-GR" b="1" dirty="0"/>
          </a:p>
          <a:p>
            <a:r>
              <a:rPr lang="el-GR" b="0" dirty="0"/>
              <a:t>Παρατηρούμε ωστόσο ότι όταν ο </a:t>
            </a:r>
            <a:r>
              <a:rPr lang="el-GR" b="1" dirty="0"/>
              <a:t>τοπικός βασικό κύκλος </a:t>
            </a:r>
            <a:r>
              <a:rPr lang="el-GR" b="0" dirty="0"/>
              <a:t>είναι </a:t>
            </a:r>
            <a:r>
              <a:rPr lang="el-GR" b="1" dirty="0"/>
              <a:t>μεγαλύτερος</a:t>
            </a:r>
            <a:r>
              <a:rPr lang="el-GR" b="0" dirty="0"/>
              <a:t> από τον </a:t>
            </a:r>
            <a:r>
              <a:rPr lang="el-GR" b="1" dirty="0"/>
              <a:t>κύκλο κύλισης</a:t>
            </a:r>
            <a:r>
              <a:rPr lang="el-GR" b="0" dirty="0"/>
              <a:t> τότε δεν υπάρχει γωνία</a:t>
            </a:r>
            <a:r>
              <a:rPr lang="el-GR" b="1" dirty="0"/>
              <a:t> θ αρά  ούτε πραγματικό σημείο </a:t>
            </a:r>
            <a:r>
              <a:rPr lang="el-GR" b="1" dirty="0" err="1"/>
              <a:t>σημείο</a:t>
            </a:r>
            <a:r>
              <a:rPr lang="el-GR" b="1" dirty="0"/>
              <a:t> επαφής</a:t>
            </a:r>
            <a:r>
              <a:rPr lang="el-GR" b="0" dirty="0"/>
              <a:t> …</a:t>
            </a:r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0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0" dirty="0"/>
              <a:t>Αυτό συνάδει με την θεωρία της εξειλιγμενοποίσης καθώς ανατρέχοντας στου τύπους της για την </a:t>
            </a:r>
            <a:r>
              <a:rPr lang="el-GR" b="0" dirty="0" err="1"/>
              <a:t>τροχία</a:t>
            </a:r>
            <a:r>
              <a:rPr lang="el-GR" b="0" dirty="0"/>
              <a:t> επαφών παρατηρούμε ότι αν </a:t>
            </a:r>
            <a:r>
              <a:rPr lang="en-US" b="0" dirty="0" err="1"/>
              <a:t>Rg</a:t>
            </a:r>
            <a:r>
              <a:rPr lang="en-US" b="0" dirty="0"/>
              <a:t> &gt;Ro</a:t>
            </a:r>
            <a:r>
              <a:rPr lang="el-GR" b="0" dirty="0"/>
              <a:t> </a:t>
            </a:r>
            <a:r>
              <a:rPr lang="el-GR" b="0" dirty="0" err="1"/>
              <a:t>προκείπτουν</a:t>
            </a:r>
            <a:r>
              <a:rPr lang="el-GR" b="0" dirty="0"/>
              <a:t> μιγαδικά σημεία επαφής.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1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Περνώντας στον επόμενο περιοριορισμό μας θα ήθελα αρχικά να δούμε αυτό το βιντεάκι.</a:t>
            </a:r>
          </a:p>
          <a:p>
            <a:endParaRPr lang="el-GR" dirty="0"/>
          </a:p>
          <a:p>
            <a:r>
              <a:rPr lang="el-GR" dirty="0"/>
              <a:t>Βλέπουμε μια </a:t>
            </a:r>
            <a:r>
              <a:rPr lang="el-GR" b="1" dirty="0"/>
              <a:t>τυχαία κατατομή </a:t>
            </a:r>
            <a:r>
              <a:rPr lang="el-GR" dirty="0"/>
              <a:t>που κατασκευάσαμε με </a:t>
            </a:r>
            <a:r>
              <a:rPr lang="el-GR" b="1" dirty="0"/>
              <a:t>κόκκινο χρώμα</a:t>
            </a:r>
            <a:r>
              <a:rPr lang="el-GR" dirty="0"/>
              <a:t>.</a:t>
            </a:r>
          </a:p>
          <a:p>
            <a:r>
              <a:rPr lang="el-GR" b="1" dirty="0"/>
              <a:t>Με μαύρο χρώμα </a:t>
            </a:r>
            <a:r>
              <a:rPr lang="el-GR" dirty="0"/>
              <a:t>αντίστοιχα φαίνεται η </a:t>
            </a:r>
            <a:r>
              <a:rPr lang="el-GR" b="1" dirty="0"/>
              <a:t>συνεργαζόμενη κατατομή</a:t>
            </a:r>
            <a:r>
              <a:rPr lang="el-GR" dirty="0"/>
              <a:t> που προκύπτει. </a:t>
            </a:r>
          </a:p>
          <a:p>
            <a:r>
              <a:rPr lang="el-GR" dirty="0"/>
              <a:t>Τέλος με </a:t>
            </a:r>
            <a:r>
              <a:rPr lang="el-GR" b="1" dirty="0"/>
              <a:t>μπλε χρώμα </a:t>
            </a:r>
            <a:r>
              <a:rPr lang="el-GR" dirty="0"/>
              <a:t>έχουμε την </a:t>
            </a:r>
            <a:r>
              <a:rPr lang="el-GR" b="1" dirty="0"/>
              <a:t>τροχιά επαφών</a:t>
            </a:r>
          </a:p>
          <a:p>
            <a:endParaRPr lang="el-GR" dirty="0"/>
          </a:p>
          <a:p>
            <a:r>
              <a:rPr lang="el-GR" dirty="0"/>
              <a:t>Και η </a:t>
            </a:r>
            <a:r>
              <a:rPr lang="el-GR" b="1" dirty="0"/>
              <a:t>τροχιά και η αρχική κατατομή </a:t>
            </a:r>
            <a:r>
              <a:rPr lang="el-GR" dirty="0"/>
              <a:t>φαίνονται </a:t>
            </a:r>
            <a:r>
              <a:rPr lang="el-GR" b="1" dirty="0"/>
              <a:t>εντάξει χωρίς ιδιαίτερα </a:t>
            </a:r>
            <a:r>
              <a:rPr lang="en-US" b="1" dirty="0"/>
              <a:t>artifacts</a:t>
            </a:r>
            <a:r>
              <a:rPr lang="el-GR" b="1" dirty="0"/>
              <a:t> </a:t>
            </a:r>
            <a:r>
              <a:rPr lang="el-GR" dirty="0"/>
              <a:t>– ωστόσο η </a:t>
            </a:r>
            <a:r>
              <a:rPr lang="el-GR" b="1" dirty="0"/>
              <a:t>συνεργαζόμενη κατατομή </a:t>
            </a:r>
            <a:r>
              <a:rPr lang="el-GR" dirty="0"/>
              <a:t>μας κάνει αυτή την </a:t>
            </a:r>
            <a:r>
              <a:rPr lang="el-GR" b="0" dirty="0"/>
              <a:t>περίεργη ακμή που είναι ανεπιθύμητη καθώς</a:t>
            </a:r>
            <a:endParaRPr lang="el-GR" dirty="0"/>
          </a:p>
          <a:p>
            <a:r>
              <a:rPr lang="el-GR" dirty="0"/>
              <a:t>σε </a:t>
            </a:r>
            <a:r>
              <a:rPr lang="el-GR" b="1" dirty="0"/>
              <a:t>περίπτωση που είχαμε συνεργασία </a:t>
            </a:r>
            <a:r>
              <a:rPr lang="el-GR" dirty="0"/>
              <a:t>των δύο κατατομών </a:t>
            </a:r>
            <a:r>
              <a:rPr lang="el-GR" b="1" dirty="0"/>
              <a:t>το κριτήριο μη εισχώρησης θα καταστρατηγούταν, πράγμα που δεν έχει φυσικό </a:t>
            </a:r>
            <a:r>
              <a:rPr lang="el-GR" b="1" dirty="0" err="1"/>
              <a:t>νοήμα</a:t>
            </a:r>
            <a:r>
              <a:rPr lang="el-GR" dirty="0"/>
              <a:t>.</a:t>
            </a:r>
          </a:p>
          <a:p>
            <a:endParaRPr lang="el-GR" dirty="0"/>
          </a:p>
          <a:p>
            <a:r>
              <a:rPr lang="el-GR" dirty="0"/>
              <a:t>Παρατηρούμε ότι η </a:t>
            </a:r>
            <a:r>
              <a:rPr lang="el-GR" b="1" dirty="0"/>
              <a:t>αιτία της ακμής</a:t>
            </a:r>
            <a:r>
              <a:rPr lang="el-GR" dirty="0"/>
              <a:t> είναι το γεγονός ότι ως προς το </a:t>
            </a:r>
            <a:r>
              <a:rPr lang="el-GR" b="1" dirty="0"/>
              <a:t>κέντρο του κύκλου κύλισης του συνεργαζόμενου τροχού </a:t>
            </a:r>
            <a:r>
              <a:rPr lang="el-GR" dirty="0"/>
              <a:t>αλλάζει μονοτονία της συνεργαζόμενης κατατομής.</a:t>
            </a:r>
          </a:p>
          <a:p>
            <a:r>
              <a:rPr lang="el-GR" b="1" dirty="0"/>
              <a:t>Το ίδιο </a:t>
            </a:r>
            <a:r>
              <a:rPr lang="el-GR" dirty="0"/>
              <a:t>προφανώς συμβαίνει και στην </a:t>
            </a:r>
            <a:r>
              <a:rPr lang="el-GR" b="1" dirty="0"/>
              <a:t>τροχιά επαφών</a:t>
            </a:r>
            <a:r>
              <a:rPr lang="el-GR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6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Επομένως προκειμένου να εξαλείψουμε το φαινόμενο αυτό εργαζόμαστε ως εξής </a:t>
            </a:r>
          </a:p>
          <a:p>
            <a:endParaRPr lang="el-GR" dirty="0"/>
          </a:p>
          <a:p>
            <a:r>
              <a:rPr lang="el-GR" dirty="0"/>
              <a:t>Θεωρούμε </a:t>
            </a:r>
            <a:r>
              <a:rPr lang="en-US" dirty="0"/>
              <a:t>s </a:t>
            </a:r>
            <a:r>
              <a:rPr lang="el-GR" dirty="0"/>
              <a:t>μια παράμετρο</a:t>
            </a:r>
            <a:r>
              <a:rPr lang="en-US" dirty="0"/>
              <a:t> </a:t>
            </a:r>
            <a:r>
              <a:rPr lang="el-GR" dirty="0"/>
              <a:t>από (0 ως 1) που διατρέχει την τυχαία κατατομή από την αρχή μέχρι το πέρας της.</a:t>
            </a:r>
          </a:p>
          <a:p>
            <a:endParaRPr lang="el-GR" dirty="0"/>
          </a:p>
          <a:p>
            <a:r>
              <a:rPr lang="el-GR" dirty="0"/>
              <a:t>Υπολογίζουμε την τροχιά επαφών συνάρτηση  της παραμέτρου </a:t>
            </a:r>
            <a:r>
              <a:rPr lang="en-US" dirty="0"/>
              <a:t>s</a:t>
            </a:r>
          </a:p>
          <a:p>
            <a:endParaRPr lang="en-US" dirty="0"/>
          </a:p>
          <a:p>
            <a:r>
              <a:rPr lang="el-GR" dirty="0"/>
              <a:t>Μετασχηματίζουμε το σύστημα συντεταγμένων σε πολικό σύστημα με κέντρο το κέντρο του κύκλου κύλισης του συνεργαζόμενου τροχού. </a:t>
            </a:r>
          </a:p>
          <a:p>
            <a:endParaRPr lang="el-GR" dirty="0"/>
          </a:p>
          <a:p>
            <a:r>
              <a:rPr lang="el-GR" dirty="0"/>
              <a:t>Απαιτούμε η παράγωγος της ακτινικής συνιστώσας ως προς </a:t>
            </a:r>
            <a:r>
              <a:rPr lang="en-US" dirty="0"/>
              <a:t>s </a:t>
            </a:r>
            <a:r>
              <a:rPr lang="el-GR" dirty="0"/>
              <a:t>να έχει σταθερό πρόσημο προκειμένου να έχουμε γνήσιος μονότονη</a:t>
            </a:r>
            <a:r>
              <a:rPr lang="en-US" dirty="0"/>
              <a:t> </a:t>
            </a:r>
            <a:r>
              <a:rPr lang="el-GR" dirty="0"/>
              <a:t>τροχιά επαφών άρα και κατατομή.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ADA15-D1D7-4C58-B3B9-A09347916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2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68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5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2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9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3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4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9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4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E2A9F2C-C810-49A6-8C06-7A64C18FF6B3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CF046CA-EEA4-4285-802F-A68364A3B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6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F4C6-264B-48C2-AB28-BF48F2530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55009"/>
            <a:ext cx="8991600" cy="1593462"/>
          </a:xfrm>
        </p:spPr>
        <p:txBody>
          <a:bodyPr>
            <a:normAutofit/>
          </a:bodyPr>
          <a:lstStyle/>
          <a:p>
            <a:r>
              <a:rPr lang="el-GR" dirty="0" err="1"/>
              <a:t>Περιορισμοι</a:t>
            </a:r>
            <a:r>
              <a:rPr lang="el-GR" dirty="0"/>
              <a:t> και </a:t>
            </a:r>
            <a:r>
              <a:rPr lang="el-GR" dirty="0" err="1"/>
              <a:t>σχεδιασμοσ</a:t>
            </a:r>
            <a:r>
              <a:rPr lang="el-GR" dirty="0"/>
              <a:t> </a:t>
            </a:r>
            <a:r>
              <a:rPr lang="el-GR" dirty="0" err="1"/>
              <a:t>υποκοπων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C9A25-B0BD-4C3C-A8D4-CC8D8295D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339366"/>
            <a:ext cx="6801612" cy="2456347"/>
          </a:xfrm>
        </p:spPr>
        <p:txBody>
          <a:bodyPr>
            <a:noAutofit/>
          </a:bodyPr>
          <a:lstStyle/>
          <a:p>
            <a:r>
              <a:rPr lang="el-GR" dirty="0"/>
              <a:t>Μελέτη και μαθηματικός προσδιορισμός των γεωμετρικών περιορισμών κατά τον σχεδιασμό κατατομών ελεύθερου σχήματος.</a:t>
            </a:r>
          </a:p>
          <a:p>
            <a:r>
              <a:rPr lang="el-GR" dirty="0"/>
              <a:t>Γεωμετρικός σχεδιασμός συνεργαζόμενων οδόντων με σταθερό λόγο μετάδοσης και αδρανή στην παρουσία των διαφόρων </a:t>
            </a:r>
            <a:r>
              <a:rPr lang="en-US" dirty="0"/>
              <a:t>misalignments</a:t>
            </a:r>
            <a:r>
              <a:rPr lang="el-GR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5982E-F885-4DAA-9BC1-C94739D516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73045" y="470669"/>
            <a:ext cx="6645910" cy="893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53A5D-1824-49BF-90CE-629B51510DD8}"/>
              </a:ext>
            </a:extLst>
          </p:cNvPr>
          <p:cNvSpPr txBox="1"/>
          <p:nvPr/>
        </p:nvSpPr>
        <p:spPr>
          <a:xfrm>
            <a:off x="9154160" y="5795714"/>
            <a:ext cx="303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Αντώνιος Καντούνιας 15/4/2022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164E5-DB10-4FD8-AF02-2193D81FE4D6}"/>
              </a:ext>
            </a:extLst>
          </p:cNvPr>
          <p:cNvSpPr txBox="1"/>
          <p:nvPr/>
        </p:nvSpPr>
        <p:spPr>
          <a:xfrm>
            <a:off x="327393" y="5795713"/>
            <a:ext cx="4400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Επιβλέποντες:	</a:t>
            </a:r>
            <a:r>
              <a:rPr lang="el-GR" sz="2400" dirty="0" err="1"/>
              <a:t>Β.Σπιτάς</a:t>
            </a:r>
            <a:endParaRPr lang="el-GR" sz="2400" dirty="0"/>
          </a:p>
          <a:p>
            <a:r>
              <a:rPr lang="el-GR" sz="2400" dirty="0"/>
              <a:t>					</a:t>
            </a:r>
            <a:r>
              <a:rPr lang="el-GR" sz="2400" dirty="0" err="1"/>
              <a:t>Χ.Καλλήγερος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05148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9FB1-8743-4D3A-B060-9DDDC81E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089" y="458506"/>
            <a:ext cx="9345821" cy="1188720"/>
          </a:xfrm>
        </p:spPr>
        <p:txBody>
          <a:bodyPr/>
          <a:lstStyle/>
          <a:p>
            <a:r>
              <a:rPr lang="el-GR" dirty="0" err="1"/>
              <a:t>Προβλεψη</a:t>
            </a:r>
            <a:r>
              <a:rPr lang="el-GR" dirty="0"/>
              <a:t> </a:t>
            </a:r>
            <a:r>
              <a:rPr lang="el-GR" dirty="0" err="1"/>
              <a:t>υπαρξησ</a:t>
            </a:r>
            <a:r>
              <a:rPr lang="el-GR" dirty="0"/>
              <a:t> </a:t>
            </a:r>
            <a:r>
              <a:rPr lang="el-GR" dirty="0" err="1"/>
              <a:t>διπλων</a:t>
            </a:r>
            <a:r>
              <a:rPr lang="el-GR" dirty="0"/>
              <a:t> </a:t>
            </a:r>
            <a:r>
              <a:rPr lang="el-GR" dirty="0" err="1"/>
              <a:t>σημειων</a:t>
            </a:r>
            <a:r>
              <a:rPr lang="el-GR" dirty="0"/>
              <a:t> </a:t>
            </a:r>
            <a:r>
              <a:rPr lang="el-GR" dirty="0" err="1"/>
              <a:t>επαφης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B15479-4531-4D20-9AF5-B62BA2534766}"/>
                  </a:ext>
                </a:extLst>
              </p:cNvPr>
              <p:cNvSpPr txBox="1"/>
              <p:nvPr/>
            </p:nvSpPr>
            <p:spPr>
              <a:xfrm>
                <a:off x="7491407" y="4583854"/>
                <a:ext cx="6098720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B15479-4531-4D20-9AF5-B62BA253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407" y="4583854"/>
                <a:ext cx="6098720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28241-D55F-4628-A8A7-7EE2E30AE226}"/>
                  </a:ext>
                </a:extLst>
              </p:cNvPr>
              <p:cNvSpPr txBox="1"/>
              <p:nvPr/>
            </p:nvSpPr>
            <p:spPr>
              <a:xfrm>
                <a:off x="6194955" y="5898644"/>
                <a:ext cx="1834244" cy="367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𝑎𝐺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28241-D55F-4628-A8A7-7EE2E30AE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55" y="5898644"/>
                <a:ext cx="1834244" cy="36758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DD1274-142C-4E94-9303-17FE59707C1C}"/>
                  </a:ext>
                </a:extLst>
              </p:cNvPr>
              <p:cNvSpPr txBox="1"/>
              <p:nvPr/>
            </p:nvSpPr>
            <p:spPr>
              <a:xfrm>
                <a:off x="827881" y="5453673"/>
                <a:ext cx="3874177" cy="125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&gt;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DD1274-142C-4E94-9303-17FE59707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1" y="5453673"/>
                <a:ext cx="3874177" cy="12575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5983D6-DB26-4174-9955-F64292A6E4D6}"/>
                  </a:ext>
                </a:extLst>
              </p:cNvPr>
              <p:cNvSpPr txBox="1"/>
              <p:nvPr/>
            </p:nvSpPr>
            <p:spPr>
              <a:xfrm>
                <a:off x="8884242" y="5412608"/>
                <a:ext cx="2536967" cy="1257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5983D6-DB26-4174-9955-F64292A6E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2" y="5412608"/>
                <a:ext cx="2536967" cy="1257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A1CA722E-ED84-44CB-86EF-1D87AE98FCCB}"/>
              </a:ext>
            </a:extLst>
          </p:cNvPr>
          <p:cNvSpPr/>
          <p:nvPr/>
        </p:nvSpPr>
        <p:spPr>
          <a:xfrm>
            <a:off x="8029199" y="4650673"/>
            <a:ext cx="922590" cy="1751948"/>
          </a:xfrm>
          <a:prstGeom prst="leftBrace">
            <a:avLst>
              <a:gd name="adj1" fmla="val 8333"/>
              <a:gd name="adj2" fmla="val 77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A9826B-59CA-44A1-A7C1-72ECDB3B9334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4702058" y="6082435"/>
            <a:ext cx="1492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B7BB1A-FB4F-46F6-82C0-EA37B41C952E}"/>
              </a:ext>
            </a:extLst>
          </p:cNvPr>
          <p:cNvSpPr txBox="1"/>
          <p:nvPr/>
        </p:nvSpPr>
        <p:spPr>
          <a:xfrm>
            <a:off x="6417300" y="2674105"/>
            <a:ext cx="183424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Ανάγκη για αποφυγή ύπαρξης διπλών σημείων επαφής καθώς εισάγουν δυναμικά φαινόμενα 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3DC93A-3E26-427B-BA0C-8A8F27211BA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318492" y="4705430"/>
            <a:ext cx="15930" cy="102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BE7E34F-C3DD-4972-8816-7961CBFDE1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902" y="1813561"/>
            <a:ext cx="6076950" cy="364807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B18FEB-DBDF-44A3-BDF0-D81A320D4C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1525" y="1813561"/>
            <a:ext cx="3195976" cy="234187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770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D9BC-A4D8-4C63-8131-6DEEB8E3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751127"/>
            <a:ext cx="9186620" cy="2534514"/>
          </a:xfrm>
        </p:spPr>
        <p:txBody>
          <a:bodyPr>
            <a:normAutofit/>
          </a:bodyPr>
          <a:lstStyle/>
          <a:p>
            <a:r>
              <a:rPr lang="el-GR" dirty="0" err="1"/>
              <a:t>Βελτιστοποιηση</a:t>
            </a:r>
            <a:r>
              <a:rPr lang="el-GR" dirty="0"/>
              <a:t> </a:t>
            </a:r>
            <a:r>
              <a:rPr lang="el-GR" dirty="0" err="1"/>
              <a:t>μορφης</a:t>
            </a:r>
            <a:r>
              <a:rPr lang="el-GR" dirty="0"/>
              <a:t> ως προς τα </a:t>
            </a:r>
            <a:r>
              <a:rPr lang="en-US" dirty="0" err="1"/>
              <a:t>misaligments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7FAD-16F6-47F5-8306-55BA7A2D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61736"/>
            <a:ext cx="7729728" cy="1188720"/>
          </a:xfrm>
        </p:spPr>
        <p:txBody>
          <a:bodyPr/>
          <a:lstStyle/>
          <a:p>
            <a:r>
              <a:rPr lang="el-GR" dirty="0" err="1"/>
              <a:t>Αναλυση</a:t>
            </a:r>
            <a:r>
              <a:rPr lang="el-GR" dirty="0"/>
              <a:t> του </a:t>
            </a:r>
            <a:r>
              <a:rPr lang="el-GR" dirty="0" err="1"/>
              <a:t>φαινομενου</a:t>
            </a:r>
            <a:r>
              <a:rPr lang="el-GR" dirty="0"/>
              <a:t> των </a:t>
            </a:r>
            <a:r>
              <a:rPr lang="el-GR" dirty="0" err="1"/>
              <a:t>γωνιακων</a:t>
            </a:r>
            <a:r>
              <a:rPr lang="el-GR" dirty="0"/>
              <a:t> </a:t>
            </a:r>
            <a:r>
              <a:rPr lang="el-GR" dirty="0" err="1"/>
              <a:t>σφαλματων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C3C215-B9D7-4D89-8170-A4B4EA9382CF}"/>
              </a:ext>
            </a:extLst>
          </p:cNvPr>
          <p:cNvGrpSpPr/>
          <p:nvPr/>
        </p:nvGrpSpPr>
        <p:grpSpPr>
          <a:xfrm>
            <a:off x="565376" y="2210873"/>
            <a:ext cx="7586732" cy="4193880"/>
            <a:chOff x="2016559" y="2000720"/>
            <a:chExt cx="8705503" cy="4193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37FC70-C2D4-445B-AB3C-A756F811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559" y="2000720"/>
              <a:ext cx="8705502" cy="254028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B72C4B-DAA1-49CE-B3AB-903D27EDA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6560" y="4541004"/>
              <a:ext cx="8705502" cy="165359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17191C-ACA7-4AE2-91D5-86B638BADA8F}"/>
              </a:ext>
            </a:extLst>
          </p:cNvPr>
          <p:cNvSpPr txBox="1"/>
          <p:nvPr/>
        </p:nvSpPr>
        <p:spPr>
          <a:xfrm>
            <a:off x="8384581" y="2210873"/>
            <a:ext cx="3474517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rgbClr val="0070C0"/>
                </a:solidFill>
              </a:rPr>
              <a:t>Έκκεντρος τροχός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Δεδομένη γεωμετρία.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Παίρνει όλα τα σφάλματα.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7B328-08CF-4D10-842B-2BB6323A2944}"/>
              </a:ext>
            </a:extLst>
          </p:cNvPr>
          <p:cNvSpPr txBox="1"/>
          <p:nvPr/>
        </p:nvSpPr>
        <p:spPr>
          <a:xfrm>
            <a:off x="8384580" y="3292150"/>
            <a:ext cx="3474517" cy="9541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000" dirty="0">
                <a:solidFill>
                  <a:schemeClr val="accent1">
                    <a:lumMod val="75000"/>
                  </a:schemeClr>
                </a:solidFill>
              </a:rPr>
              <a:t>Συνεργαζόμενος τροχός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Γεωμετρία με βάση έκκεντρο και τα σφάλματα.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89B8B-58F8-4D15-AF28-1AE8D5040B00}"/>
              </a:ext>
            </a:extLst>
          </p:cNvPr>
          <p:cNvSpPr txBox="1"/>
          <p:nvPr/>
        </p:nvSpPr>
        <p:spPr>
          <a:xfrm>
            <a:off x="8384581" y="4373428"/>
            <a:ext cx="347451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Η σχεδίαση του συνεργαζόμενου τροχού γίνεται με βάση την σχετική γεωμετρία του έκκεντρου τροχού </a:t>
            </a:r>
          </a:p>
          <a:p>
            <a:pPr algn="ctr"/>
            <a:endParaRPr lang="el-GR" dirty="0"/>
          </a:p>
          <a:p>
            <a:pPr algn="ctr"/>
            <a:r>
              <a:rPr lang="el-GR" dirty="0"/>
              <a:t>Κατανομή σχεδίασης + 4 διαφοροποιήσεις</a:t>
            </a:r>
          </a:p>
        </p:txBody>
      </p:sp>
    </p:spTree>
    <p:extLst>
      <p:ext uri="{BB962C8B-B14F-4D97-AF65-F5344CB8AC3E}">
        <p14:creationId xmlns:p14="http://schemas.microsoft.com/office/powerpoint/2010/main" val="135344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84F0-F5D8-4A92-BD1A-EC63FC94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614" y="347278"/>
            <a:ext cx="8230772" cy="1188720"/>
          </a:xfrm>
        </p:spPr>
        <p:txBody>
          <a:bodyPr>
            <a:normAutofit fontScale="90000"/>
          </a:bodyPr>
          <a:lstStyle/>
          <a:p>
            <a:r>
              <a:rPr lang="el-GR" dirty="0" err="1"/>
              <a:t>Αναλυση</a:t>
            </a:r>
            <a:r>
              <a:rPr lang="el-GR" dirty="0"/>
              <a:t> του </a:t>
            </a:r>
            <a:r>
              <a:rPr lang="el-GR" dirty="0" err="1"/>
              <a:t>φαινομενου</a:t>
            </a:r>
            <a:r>
              <a:rPr lang="el-GR" dirty="0"/>
              <a:t> των </a:t>
            </a:r>
            <a:r>
              <a:rPr lang="el-GR" dirty="0" err="1"/>
              <a:t>γωνιακων</a:t>
            </a:r>
            <a:r>
              <a:rPr lang="el-GR" dirty="0"/>
              <a:t> </a:t>
            </a:r>
            <a:r>
              <a:rPr lang="el-GR" dirty="0" err="1"/>
              <a:t>σφαλματων</a:t>
            </a:r>
            <a:r>
              <a:rPr lang="el-GR" dirty="0"/>
              <a:t> 1</a:t>
            </a:r>
            <a:r>
              <a:rPr lang="el-GR" baseline="30000" dirty="0"/>
              <a:t>η</a:t>
            </a:r>
            <a:r>
              <a:rPr lang="el-GR" dirty="0"/>
              <a:t>  και 2</a:t>
            </a:r>
            <a:r>
              <a:rPr lang="el-GR" baseline="30000" dirty="0"/>
              <a:t>η</a:t>
            </a:r>
            <a:r>
              <a:rPr lang="el-GR" dirty="0"/>
              <a:t> </a:t>
            </a:r>
            <a:r>
              <a:rPr lang="el-GR" dirty="0" err="1"/>
              <a:t>διαφορΟποιηση</a:t>
            </a:r>
            <a:r>
              <a:rPr lang="el-GR" dirty="0"/>
              <a:t> </a:t>
            </a:r>
            <a:r>
              <a:rPr lang="el-GR" dirty="0" err="1"/>
              <a:t>θεσησ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EC04E8-46B0-4BD7-AE93-A9868FB88113}"/>
                  </a:ext>
                </a:extLst>
              </p:cNvPr>
              <p:cNvSpPr txBox="1"/>
              <p:nvPr/>
            </p:nvSpPr>
            <p:spPr>
              <a:xfrm>
                <a:off x="6995040" y="2260245"/>
                <a:ext cx="4959456" cy="1555939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18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Διαφοροποίηση εξαιτίας του πάχους από τον άξονα σφάλματος</a:t>
                </a:r>
              </a:p>
              <a:p>
                <a:pPr algn="ctr"/>
                <a:endParaRPr lang="el-GR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𝑒𝑟𝑟𝑜𝑟</m:t>
                                  </m:r>
                                  <m:r>
                                    <a:rPr lang="el-GR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𝑟𝑎𝑑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l-G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l-G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𝑒𝑟𝑟𝑜𝑟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𝑟𝑎𝑑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EC04E8-46B0-4BD7-AE93-A9868FB8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40" y="2260245"/>
                <a:ext cx="4959456" cy="1555939"/>
              </a:xfrm>
              <a:prstGeom prst="rect">
                <a:avLst/>
              </a:prstGeom>
              <a:blipFill>
                <a:blip r:embed="rId4"/>
                <a:stretch>
                  <a:fillRect t="-2335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93C2D-05B0-4A02-8554-E7B62FB8F811}"/>
                  </a:ext>
                </a:extLst>
              </p:cNvPr>
              <p:cNvSpPr txBox="1"/>
              <p:nvPr/>
            </p:nvSpPr>
            <p:spPr>
              <a:xfrm>
                <a:off x="6995040" y="3936570"/>
                <a:ext cx="4959456" cy="1566967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18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Διαφοροποίηση εξαιτίας  απόστασης του σημείου επαφής από τα κέντρα των σφαλμάτων</a:t>
                </a:r>
              </a:p>
              <a:p>
                <a:pPr algn="ctr"/>
                <a:endParaRPr lang="el-GR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𝑒𝑟𝑟𝑜𝑟</m:t>
                                      </m:r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𝑅𝑦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𝑐𝑒𝑛𝑡𝑒𝑟</m:t>
                              </m:r>
                            </m:sub>
                          </m:sSub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𝑒𝑟𝑟𝑜𝑟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𝑟𝑎𝑑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𝑅𝑥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𝑐𝑒𝑛𝑡𝑒𝑟</m:t>
                              </m:r>
                            </m:sub>
                          </m:sSub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93C2D-05B0-4A02-8554-E7B62FB8F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40" y="3936570"/>
                <a:ext cx="4959456" cy="1566967"/>
              </a:xfrm>
              <a:prstGeom prst="rect">
                <a:avLst/>
              </a:prstGeom>
              <a:blipFill>
                <a:blip r:embed="rId5"/>
                <a:stretch>
                  <a:fillRect l="-858" t="-2317" r="-858" b="-386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44E17-4870-4C88-8A4C-457BE00716E8}"/>
                  </a:ext>
                </a:extLst>
              </p:cNvPr>
              <p:cNvSpPr txBox="1"/>
              <p:nvPr/>
            </p:nvSpPr>
            <p:spPr>
              <a:xfrm>
                <a:off x="6995040" y="5623923"/>
                <a:ext cx="4959456" cy="92333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dirty="0"/>
                  <a:t>Τελικά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l-G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l-G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l-G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l-GR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l-GR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l-G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l-G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l-G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444E17-4870-4C88-8A4C-457BE0071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40" y="5623923"/>
                <a:ext cx="4959456" cy="923330"/>
              </a:xfrm>
              <a:prstGeom prst="rect">
                <a:avLst/>
              </a:prstGeom>
              <a:blipFill>
                <a:blip r:embed="rId6"/>
                <a:stretch>
                  <a:fillRect t="-3268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AD00631-69E1-460D-9A5C-903844F76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04" y="2260245"/>
            <a:ext cx="6613256" cy="324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CE51-27EA-4F27-B0E2-78D613E6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err="1"/>
              <a:t>Αναλυση</a:t>
            </a:r>
            <a:r>
              <a:rPr lang="el-GR" dirty="0"/>
              <a:t> του </a:t>
            </a:r>
            <a:r>
              <a:rPr lang="el-GR" dirty="0" err="1"/>
              <a:t>φαινομενου</a:t>
            </a:r>
            <a:r>
              <a:rPr lang="el-GR" dirty="0"/>
              <a:t> των </a:t>
            </a:r>
            <a:r>
              <a:rPr lang="el-GR" dirty="0" err="1"/>
              <a:t>γωνιακων</a:t>
            </a:r>
            <a:r>
              <a:rPr lang="el-GR" dirty="0"/>
              <a:t> </a:t>
            </a:r>
            <a:r>
              <a:rPr lang="el-GR" dirty="0" err="1"/>
              <a:t>σφαλματων</a:t>
            </a:r>
            <a:r>
              <a:rPr lang="el-GR" dirty="0"/>
              <a:t> 1</a:t>
            </a:r>
            <a:r>
              <a:rPr lang="el-GR" baseline="30000" dirty="0"/>
              <a:t>η</a:t>
            </a:r>
            <a:r>
              <a:rPr lang="el-GR" dirty="0"/>
              <a:t>  και 2</a:t>
            </a:r>
            <a:r>
              <a:rPr lang="el-GR" baseline="30000" dirty="0"/>
              <a:t>η</a:t>
            </a:r>
            <a:r>
              <a:rPr lang="el-GR" dirty="0"/>
              <a:t> </a:t>
            </a:r>
            <a:r>
              <a:rPr lang="el-GR" dirty="0" err="1"/>
              <a:t>διαφορποιηση</a:t>
            </a:r>
            <a:r>
              <a:rPr lang="el-GR" dirty="0"/>
              <a:t> </a:t>
            </a:r>
            <a:r>
              <a:rPr lang="el-GR" dirty="0" err="1"/>
              <a:t>θεσησ</a:t>
            </a:r>
            <a:r>
              <a:rPr lang="el-GR" dirty="0"/>
              <a:t> </a:t>
            </a:r>
            <a:r>
              <a:rPr lang="el-GR" dirty="0" err="1"/>
              <a:t>κατα</a:t>
            </a:r>
            <a:r>
              <a:rPr lang="el-GR" dirty="0"/>
              <a:t> το </a:t>
            </a:r>
            <a:r>
              <a:rPr lang="el-GR" dirty="0" err="1"/>
              <a:t>παχοσ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3A0EF-5BFC-4D47-B13E-7014858A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6" y="2465780"/>
            <a:ext cx="10998985" cy="2700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38114-7524-4C55-8469-ADE604B9EE9B}"/>
                  </a:ext>
                </a:extLst>
              </p:cNvPr>
              <p:cNvSpPr txBox="1"/>
              <p:nvPr/>
            </p:nvSpPr>
            <p:spPr>
              <a:xfrm>
                <a:off x="2422255" y="5479027"/>
                <a:ext cx="7347488" cy="414281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𝐷𝑡𝑖𝑐𝑘𝑛𝑒𝑠𝑠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𝑅𝑦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𝑐𝑒𝑛𝑡𝑒𝑟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𝑒𝑟𝑟𝑜𝑟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𝑐𝑒𝑛𝑡𝑒𝑟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𝑒𝑟𝑟𝑜𝑟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F38114-7524-4C55-8469-ADE604B9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5" y="5479027"/>
                <a:ext cx="7347488" cy="414281"/>
              </a:xfrm>
              <a:prstGeom prst="rect">
                <a:avLst/>
              </a:prstGeom>
              <a:blipFill>
                <a:blip r:embed="rId4"/>
                <a:stretch>
                  <a:fillRect b="-4286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26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3607-1064-45A3-A2C2-DAFCC03F6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3247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l-GR" dirty="0" err="1"/>
              <a:t>Αναλυση</a:t>
            </a:r>
            <a:r>
              <a:rPr lang="el-GR" dirty="0"/>
              <a:t> του </a:t>
            </a:r>
            <a:r>
              <a:rPr lang="el-GR" dirty="0" err="1"/>
              <a:t>φαινομενου</a:t>
            </a:r>
            <a:r>
              <a:rPr lang="el-GR" dirty="0"/>
              <a:t> των </a:t>
            </a:r>
            <a:r>
              <a:rPr lang="el-GR" dirty="0" err="1"/>
              <a:t>γωνιακων</a:t>
            </a:r>
            <a:r>
              <a:rPr lang="el-GR" dirty="0"/>
              <a:t> </a:t>
            </a:r>
            <a:r>
              <a:rPr lang="el-GR" dirty="0" err="1"/>
              <a:t>σφαλματων</a:t>
            </a:r>
            <a:r>
              <a:rPr lang="el-GR" dirty="0"/>
              <a:t> </a:t>
            </a:r>
            <a:r>
              <a:rPr lang="el-GR" dirty="0" err="1"/>
              <a:t>Διαφοροποιηση</a:t>
            </a:r>
            <a:r>
              <a:rPr lang="el-GR" dirty="0"/>
              <a:t> 4</a:t>
            </a:r>
            <a:r>
              <a:rPr lang="el-GR" baseline="30000" dirty="0"/>
              <a:t>η</a:t>
            </a:r>
            <a:r>
              <a:rPr lang="el-GR" dirty="0"/>
              <a:t>  </a:t>
            </a:r>
            <a:r>
              <a:rPr lang="el-GR" dirty="0" err="1"/>
              <a:t>καθετης</a:t>
            </a:r>
            <a:r>
              <a:rPr lang="el-GR" dirty="0"/>
              <a:t> </a:t>
            </a:r>
            <a:r>
              <a:rPr lang="el-GR" dirty="0" err="1"/>
              <a:t>ταχυτητας</a:t>
            </a:r>
            <a:r>
              <a:rPr lang="el-GR" dirty="0"/>
              <a:t> </a:t>
            </a:r>
            <a:r>
              <a:rPr lang="el-GR" dirty="0" err="1"/>
              <a:t>επαφης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561F7-6C82-48A4-93C2-B6952248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0" y="1785758"/>
            <a:ext cx="4884013" cy="4832018"/>
          </a:xfrm>
          <a:prstGeom prst="rect">
            <a:avLst/>
          </a:prstGeom>
          <a:ln>
            <a:solidFill>
              <a:schemeClr val="accent3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3D693F-E1B7-4228-87FC-227BD70E1F5E}"/>
                  </a:ext>
                </a:extLst>
              </p:cNvPr>
              <p:cNvSpPr txBox="1"/>
              <p:nvPr/>
            </p:nvSpPr>
            <p:spPr>
              <a:xfrm>
                <a:off x="5637508" y="3429000"/>
                <a:ext cx="6098582" cy="427746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𝑒𝑟𝑟𝑜𝑟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𝑒𝑟𝑟𝑜𝑟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3D693F-E1B7-4228-87FC-227BD70E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508" y="3429000"/>
                <a:ext cx="6098582" cy="427746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82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6BB8-65DA-4A5E-9C79-B8563895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2587"/>
            <a:ext cx="7729728" cy="1188720"/>
          </a:xfrm>
        </p:spPr>
        <p:txBody>
          <a:bodyPr/>
          <a:lstStyle/>
          <a:p>
            <a:r>
              <a:rPr lang="el-GR" dirty="0" err="1"/>
              <a:t>Γεινκη</a:t>
            </a:r>
            <a:r>
              <a:rPr lang="el-GR" dirty="0"/>
              <a:t> </a:t>
            </a:r>
            <a:r>
              <a:rPr lang="el-GR" dirty="0" err="1"/>
              <a:t>μεθοδολογια</a:t>
            </a:r>
            <a:r>
              <a:rPr lang="el-GR" dirty="0"/>
              <a:t> </a:t>
            </a:r>
            <a:r>
              <a:rPr lang="el-GR" dirty="0" err="1"/>
              <a:t>σχεδιασμου</a:t>
            </a:r>
            <a:r>
              <a:rPr lang="el-GR" dirty="0"/>
              <a:t> με </a:t>
            </a:r>
            <a:r>
              <a:rPr lang="el-GR" dirty="0" err="1"/>
              <a:t>βαση</a:t>
            </a:r>
            <a:r>
              <a:rPr lang="el-GR" dirty="0"/>
              <a:t> τις </a:t>
            </a:r>
            <a:r>
              <a:rPr lang="el-GR" dirty="0" err="1"/>
              <a:t>τεσσερισ</a:t>
            </a:r>
            <a:r>
              <a:rPr lang="el-GR" dirty="0"/>
              <a:t> </a:t>
            </a:r>
            <a:r>
              <a:rPr lang="el-GR" dirty="0" err="1"/>
              <a:t>διαφοροποιησεις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6D58-5579-4C90-9A65-B18E9B1F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6" y="1700463"/>
            <a:ext cx="6366722" cy="4994950"/>
          </a:xfrm>
          <a:prstGeom prst="rect">
            <a:avLst/>
          </a:prstGeom>
          <a:ln>
            <a:solidFill>
              <a:schemeClr val="accent3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5421D-BACB-456B-99A8-C7EC2F1398A1}"/>
                  </a:ext>
                </a:extLst>
              </p:cNvPr>
              <p:cNvSpPr txBox="1"/>
              <p:nvPr/>
            </p:nvSpPr>
            <p:spPr>
              <a:xfrm>
                <a:off x="6611588" y="1812762"/>
                <a:ext cx="5452076" cy="5168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el-GR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Υπολογίζουμε την γωνία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του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𝜋𝜌𝜄𝜈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και στρέφουμε την κατατομή κατά γωνία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Εφαρμόζουμε τις μετατοπίσεις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𝛥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και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𝛥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σε όλη την κατατομή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Με βάση το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𝜇𝜀𝜏𝛷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υπολογίζουμε τον λόγο της φαινόμενης ταχύτητας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l-G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l-G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Στην νέα μετατοπισμένη κατατομή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𝜇𝜀𝜏𝛷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αναζητούμε αντίστοιχο σημείο επαφής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Αφού βρούμε το αντίστοιχο σημείο επαφής στρέφουμε το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𝜇𝜀𝜏𝛷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με γωνιακή ταχύτητα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l-GR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=−(</m:t>
                    </m:r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l-GR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l-G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den>
                    </m:f>
                    <m:r>
                      <a:rPr lang="el-GR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)⋅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el-G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el-GR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ν τέλει το σημείο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𝜇𝜀𝜏𝛼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έχει επιστρέψει στην αρχική του θέση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𝜋𝜌𝜄𝜈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Προσδίδουμε στο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2,</m:t>
                        </m:r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𝜋𝜌𝜄𝜈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την ιδιότητα του πάχους με βάση το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l-GR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h𝑖𝑐𝑘𝑛𝑒𝑠</m:t>
                    </m:r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𝐺𝑒𝑎𝑟</m:t>
                        </m:r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l-GR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l-GR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𝑡h𝑖𝑐𝑘𝑛𝑒𝑠𝑠</m:t>
                        </m:r>
                      </m:sub>
                    </m:sSub>
                  </m:oMath>
                </a14:m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που υπολογίζεται. 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el-GR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Επαναλαμβάνουμε την διαδικασία για κάθε σημείο της κατατομής του έκκεντρου τροχού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55421D-BACB-456B-99A8-C7EC2F13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88" y="1812762"/>
                <a:ext cx="5452076" cy="5168916"/>
              </a:xfrm>
              <a:prstGeom prst="rect">
                <a:avLst/>
              </a:prstGeom>
              <a:blipFill>
                <a:blip r:embed="rId4"/>
                <a:stretch>
                  <a:fillRect l="-671" r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391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5938-78C0-40CA-B816-886996F39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1344"/>
            <a:ext cx="7729728" cy="1072655"/>
          </a:xfrm>
        </p:spPr>
        <p:txBody>
          <a:bodyPr>
            <a:normAutofit/>
          </a:bodyPr>
          <a:lstStyle/>
          <a:p>
            <a:r>
              <a:rPr lang="el-GR" dirty="0" err="1"/>
              <a:t>Δοκιμη</a:t>
            </a:r>
            <a:r>
              <a:rPr lang="el-GR" dirty="0"/>
              <a:t> </a:t>
            </a:r>
            <a:r>
              <a:rPr lang="el-GR" dirty="0" err="1"/>
              <a:t>σχεδιασμου</a:t>
            </a:r>
            <a:r>
              <a:rPr lang="el-GR" dirty="0"/>
              <a:t> 1</a:t>
            </a:r>
            <a:r>
              <a:rPr lang="el-GR" baseline="30000" dirty="0"/>
              <a:t>η</a:t>
            </a:r>
            <a:r>
              <a:rPr lang="el-GR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CFFC9-54BF-4EC1-8D50-C23D27D0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25" y="2228132"/>
            <a:ext cx="7794294" cy="392184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C6D283-BF99-433B-8088-8C534DCAD4A1}"/>
              </a:ext>
            </a:extLst>
          </p:cNvPr>
          <p:cNvSpPr txBox="1"/>
          <p:nvPr/>
        </p:nvSpPr>
        <p:spPr>
          <a:xfrm>
            <a:off x="8758989" y="2228132"/>
            <a:ext cx="2954386" cy="28623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Θεώρηση κέντρου σφάλματος στην τομή των κύκλων κύλισης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Σχεδιασμός για μια γωνία σφάλματος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Πάχος κατατομών συνεργαζόμενου από σχεδιασμό για διαδοχικές κατά το πάχος κατατομές του έκκεντρου τροχού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7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39CE-54B6-4368-ADAD-C6444B0A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672" y="138310"/>
            <a:ext cx="7729728" cy="1188720"/>
          </a:xfrm>
        </p:spPr>
        <p:txBody>
          <a:bodyPr/>
          <a:lstStyle/>
          <a:p>
            <a:r>
              <a:rPr lang="el-GR" dirty="0" err="1"/>
              <a:t>Δοκιμη</a:t>
            </a:r>
            <a:r>
              <a:rPr lang="el-GR" dirty="0"/>
              <a:t> </a:t>
            </a:r>
            <a:r>
              <a:rPr lang="el-GR" dirty="0" err="1"/>
              <a:t>σχεδιασμου</a:t>
            </a:r>
            <a:r>
              <a:rPr lang="el-GR" dirty="0"/>
              <a:t> 2</a:t>
            </a:r>
            <a:r>
              <a:rPr lang="el-GR" baseline="30000" dirty="0"/>
              <a:t>η</a:t>
            </a:r>
            <a:r>
              <a:rPr lang="el-GR" dirty="0"/>
              <a:t>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1BF55A-1BA2-42E3-B8EA-E542DF45D96A}"/>
              </a:ext>
            </a:extLst>
          </p:cNvPr>
          <p:cNvGrpSpPr/>
          <p:nvPr/>
        </p:nvGrpSpPr>
        <p:grpSpPr>
          <a:xfrm>
            <a:off x="7456942" y="1496436"/>
            <a:ext cx="4269838" cy="2308324"/>
            <a:chOff x="796456" y="2486526"/>
            <a:chExt cx="4537675" cy="25625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8E5A44-8B6D-4FDB-BC6D-C44D956E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456" y="2486526"/>
              <a:ext cx="4537675" cy="94247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A54DCC-C96B-4853-8FEB-4132D037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457" y="3429000"/>
              <a:ext cx="4537674" cy="162010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96CE69-A4C0-4475-A16E-4C31CB3089E2}"/>
              </a:ext>
            </a:extLst>
          </p:cNvPr>
          <p:cNvSpPr txBox="1"/>
          <p:nvPr/>
        </p:nvSpPr>
        <p:spPr>
          <a:xfrm>
            <a:off x="7456942" y="4016276"/>
            <a:ext cx="4269838" cy="230832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Θεώρηση κέντρου σφάλματος απομακρυσμένου από το σημείο επαφής των κύκλων κύλισης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Σχεδιασμός για διάφορες γωνίες σφάλματος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Από την κεντρική κατατομή του έκκεντρου τροχού προκύπτουν όλες οι κατατομές του συνεργαζόμενου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416E9-3560-4395-A84A-5758312BE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25" y="1496437"/>
            <a:ext cx="6881863" cy="482816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6757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1EF3-5456-4B3A-A06A-E6D5AD11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6951"/>
            <a:ext cx="7729728" cy="1188720"/>
          </a:xfrm>
        </p:spPr>
        <p:txBody>
          <a:bodyPr/>
          <a:lstStyle/>
          <a:p>
            <a:r>
              <a:rPr lang="el-GR" dirty="0" err="1"/>
              <a:t>Δοκιμη</a:t>
            </a:r>
            <a:r>
              <a:rPr lang="el-GR" dirty="0"/>
              <a:t> </a:t>
            </a:r>
            <a:r>
              <a:rPr lang="el-GR" dirty="0" err="1"/>
              <a:t>σχεδιασμου</a:t>
            </a:r>
            <a:r>
              <a:rPr lang="el-GR" dirty="0"/>
              <a:t> 3</a:t>
            </a:r>
            <a:r>
              <a:rPr lang="el-GR" baseline="30000" dirty="0"/>
              <a:t>η </a:t>
            </a:r>
            <a:r>
              <a:rPr lang="el-GR" dirty="0"/>
              <a:t> 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74C53-AAF4-4427-9949-84ADCC897F3D}"/>
              </a:ext>
            </a:extLst>
          </p:cNvPr>
          <p:cNvGrpSpPr/>
          <p:nvPr/>
        </p:nvGrpSpPr>
        <p:grpSpPr>
          <a:xfrm>
            <a:off x="6962273" y="1889758"/>
            <a:ext cx="4927561" cy="2432701"/>
            <a:chOff x="2773045" y="2186472"/>
            <a:chExt cx="6645910" cy="41344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F2B17D-CBCC-4214-8C48-02A4A1CE1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3045" y="2186472"/>
              <a:ext cx="6645910" cy="251714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913557-D4FF-42BF-A954-36BC97844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3045" y="4703612"/>
              <a:ext cx="6645910" cy="1617345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14DFAC7-5333-4718-84D7-E4CEA619E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74" y="1889758"/>
            <a:ext cx="6432884" cy="4655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E850B-96FD-47A3-8632-37D91B14BFF3}"/>
              </a:ext>
            </a:extLst>
          </p:cNvPr>
          <p:cNvSpPr txBox="1"/>
          <p:nvPr/>
        </p:nvSpPr>
        <p:spPr>
          <a:xfrm>
            <a:off x="7007764" y="4513582"/>
            <a:ext cx="4927562" cy="20313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Θεώρηση κέντρου σφάλματος απομακρυσμένου από το σημείο επαφής των κύκλων κύλισης και εκτός των αξόνων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Σχεδιασμός για διάφορες γωνίες σφάλματος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Από την ακριανή κατατομή του έκκεντρου τροχού προκύπτουν όλες οι κατατομές του συνεργαζόμενου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9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D998-D099-4898-96CD-6F869C0B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59615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l-GR" dirty="0" err="1"/>
              <a:t>Βασικος</a:t>
            </a:r>
            <a:r>
              <a:rPr lang="el-GR" dirty="0"/>
              <a:t> νομοσ των </a:t>
            </a:r>
            <a:r>
              <a:rPr lang="el-GR" dirty="0" err="1"/>
              <a:t>οδοντωσεων</a:t>
            </a:r>
            <a:r>
              <a:rPr lang="el-GR" dirty="0"/>
              <a:t> και </a:t>
            </a:r>
            <a:r>
              <a:rPr lang="el-GR" dirty="0" err="1"/>
              <a:t>θεωρια</a:t>
            </a:r>
            <a:r>
              <a:rPr lang="el-GR" dirty="0"/>
              <a:t> της </a:t>
            </a:r>
            <a:r>
              <a:rPr lang="el-GR" dirty="0">
                <a:latin typeface="Corbel" panose="020B0503020204020204" pitchFamily="34" charset="0"/>
              </a:rPr>
              <a:t>εξ</a:t>
            </a:r>
            <a:r>
              <a:rPr lang="en-US" dirty="0" err="1">
                <a:latin typeface="Corbel" panose="020B0503020204020204" pitchFamily="34" charset="0"/>
              </a:rPr>
              <a:t>ei</a:t>
            </a:r>
            <a:r>
              <a:rPr lang="el-GR" dirty="0" err="1">
                <a:latin typeface="Corbel" panose="020B0503020204020204" pitchFamily="34" charset="0"/>
              </a:rPr>
              <a:t>λιγμενοποιησης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892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F563-1D50-4AC4-A25D-0C999DC8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17931"/>
            <a:ext cx="8991600" cy="1645920"/>
          </a:xfrm>
        </p:spPr>
        <p:txBody>
          <a:bodyPr/>
          <a:lstStyle/>
          <a:p>
            <a:r>
              <a:rPr lang="el-GR" dirty="0" err="1"/>
              <a:t>Συμπερασματα</a:t>
            </a:r>
            <a:r>
              <a:rPr lang="el-GR" dirty="0"/>
              <a:t> και </a:t>
            </a:r>
            <a:r>
              <a:rPr lang="el-GR" dirty="0" err="1"/>
              <a:t>ιδεεσ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E5B30-32C9-41B1-9EF8-BB127098C92C}"/>
              </a:ext>
            </a:extLst>
          </p:cNvPr>
          <p:cNvSpPr txBox="1"/>
          <p:nvPr/>
        </p:nvSpPr>
        <p:spPr>
          <a:xfrm>
            <a:off x="1443788" y="2133599"/>
            <a:ext cx="9148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Όλες οι μεθοδολογίες μπορούν να γενικευτούν πέρα από τους τροχούς με γραμμικούς οδόντες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Υπάρχει ανάγκη για στατιστική μελέτη των σφαλμάτων προκειμένου το </a:t>
            </a:r>
            <a:r>
              <a:rPr lang="en-US" dirty="0">
                <a:solidFill>
                  <a:schemeClr val="bg1"/>
                </a:solidFill>
              </a:rPr>
              <a:t> design </a:t>
            </a:r>
            <a:r>
              <a:rPr lang="el-GR" dirty="0">
                <a:solidFill>
                  <a:schemeClr val="bg1"/>
                </a:solidFill>
              </a:rPr>
              <a:t>των συνεργαζόμενων τροχών να είναι </a:t>
            </a:r>
            <a:r>
              <a:rPr lang="en-US" dirty="0">
                <a:solidFill>
                  <a:schemeClr val="bg1"/>
                </a:solidFill>
              </a:rPr>
              <a:t>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Η καλή λειτουργεία των σχεδιαζόμενων τροχών μένει να επαληθευθεί με πειράματα και προσομοιώσεις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Οι σχεδιαζόμενες  καμπύλες κατατομών μπορούν να είναι ελεύθερου γεωμετρικού σχήματος αρκεί να πληρούν τους περιορισμούς που θέσαμε αρχικά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Υπάρχει δυνατότητα κατά τον σχεδιασμό το κέντρο σφάλματος να είναι και αυτό μεταβλητό</a:t>
            </a:r>
          </a:p>
        </p:txBody>
      </p:sp>
    </p:spTree>
    <p:extLst>
      <p:ext uri="{BB962C8B-B14F-4D97-AF65-F5344CB8AC3E}">
        <p14:creationId xmlns:p14="http://schemas.microsoft.com/office/powerpoint/2010/main" val="383372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5632-8CE9-4BCF-8829-6CA76A7A9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err="1"/>
              <a:t>Ευχαριστω</a:t>
            </a:r>
            <a:r>
              <a:rPr lang="el-GR" dirty="0"/>
              <a:t> για τον </a:t>
            </a:r>
            <a:r>
              <a:rPr lang="el-GR" dirty="0" err="1"/>
              <a:t>χρονο</a:t>
            </a:r>
            <a:r>
              <a:rPr lang="el-GR" dirty="0"/>
              <a:t> σας!!!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1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A7CB-4B7B-4233-AC71-0C724C60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889" y="279829"/>
            <a:ext cx="7729728" cy="1188720"/>
          </a:xfrm>
        </p:spPr>
        <p:txBody>
          <a:bodyPr/>
          <a:lstStyle/>
          <a:p>
            <a:r>
              <a:rPr lang="el-GR" dirty="0" err="1"/>
              <a:t>ΒΑΣΙΚΟς</a:t>
            </a:r>
            <a:r>
              <a:rPr lang="el-GR" dirty="0"/>
              <a:t> </a:t>
            </a:r>
            <a:r>
              <a:rPr lang="el-GR" dirty="0" err="1"/>
              <a:t>ΝΟΜΟς</a:t>
            </a:r>
            <a:r>
              <a:rPr lang="el-GR" dirty="0"/>
              <a:t> ΤΩΝ ΟΔΟΝΤΩΣΕΩΝ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DCA97C-84A6-4F14-B4F2-AEFBEB0F69D5}"/>
              </a:ext>
            </a:extLst>
          </p:cNvPr>
          <p:cNvGrpSpPr/>
          <p:nvPr/>
        </p:nvGrpSpPr>
        <p:grpSpPr>
          <a:xfrm>
            <a:off x="1316249" y="2255860"/>
            <a:ext cx="3431782" cy="3642360"/>
            <a:chOff x="1343256" y="189337"/>
            <a:chExt cx="3280364" cy="348102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CF1210-66F5-411D-A7AF-65E4519C9E39}"/>
                </a:ext>
              </a:extLst>
            </p:cNvPr>
            <p:cNvCxnSpPr/>
            <p:nvPr/>
          </p:nvCxnSpPr>
          <p:spPr>
            <a:xfrm>
              <a:off x="2242393" y="3215447"/>
              <a:ext cx="1461491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D26C635-A267-4C7A-9681-CF7B6012BB29}"/>
                </a:ext>
              </a:extLst>
            </p:cNvPr>
            <p:cNvGrpSpPr/>
            <p:nvPr/>
          </p:nvGrpSpPr>
          <p:grpSpPr>
            <a:xfrm>
              <a:off x="1343256" y="189337"/>
              <a:ext cx="3280364" cy="3481027"/>
              <a:chOff x="1343256" y="189337"/>
              <a:chExt cx="3280364" cy="348102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424593A-8BD0-4BB9-83B1-490AAA37C138}"/>
                  </a:ext>
                </a:extLst>
              </p:cNvPr>
              <p:cNvCxnSpPr/>
              <p:nvPr/>
            </p:nvCxnSpPr>
            <p:spPr>
              <a:xfrm>
                <a:off x="4027990" y="1545213"/>
                <a:ext cx="434051" cy="10822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D176DC0-61AF-43C5-B8EC-4EDD41405C55}"/>
                  </a:ext>
                </a:extLst>
              </p:cNvPr>
              <p:cNvGrpSpPr/>
              <p:nvPr/>
            </p:nvGrpSpPr>
            <p:grpSpPr>
              <a:xfrm>
                <a:off x="1343256" y="189337"/>
                <a:ext cx="3280364" cy="3481027"/>
                <a:chOff x="1343256" y="189337"/>
                <a:chExt cx="3280364" cy="348102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 Box 50">
                      <a:extLst>
                        <a:ext uri="{FF2B5EF4-FFF2-40B4-BE49-F238E27FC236}">
                          <a16:creationId xmlns:a16="http://schemas.microsoft.com/office/drawing/2014/main" id="{B72E576E-C81F-44B0-8A18-745A4F888A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43256" y="2412408"/>
                      <a:ext cx="595630" cy="454025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l-G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oMath>
                        </m:oMathPara>
                      </a14:m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 Box 50">
                      <a:extLst>
                        <a:ext uri="{FF2B5EF4-FFF2-40B4-BE49-F238E27FC236}">
                          <a16:creationId xmlns:a16="http://schemas.microsoft.com/office/drawing/2014/main" id="{B72E576E-C81F-44B0-8A18-745A4F888A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43256" y="2412408"/>
                      <a:ext cx="595630" cy="45402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BEC165F-8274-471E-B2EC-58DEBD97BBD0}"/>
                    </a:ext>
                  </a:extLst>
                </p:cNvPr>
                <p:cNvGrpSpPr/>
                <p:nvPr/>
              </p:nvGrpSpPr>
              <p:grpSpPr>
                <a:xfrm>
                  <a:off x="1527858" y="189337"/>
                  <a:ext cx="3095762" cy="3481027"/>
                  <a:chOff x="1527858" y="189337"/>
                  <a:chExt cx="3095762" cy="3481027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7FE6B1AF-D4D9-4420-9DA7-27C22F661B0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2725838" y="2000083"/>
                    <a:ext cx="264958" cy="1214970"/>
                  </a:xfrm>
                  <a:prstGeom prst="line">
                    <a:avLst/>
                  </a:prstGeom>
                  <a:ln w="952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95601FF5-220F-4C67-A759-75ED5BF5C0C4}"/>
                      </a:ext>
                    </a:extLst>
                  </p:cNvPr>
                  <p:cNvGrpSpPr/>
                  <p:nvPr/>
                </p:nvGrpSpPr>
                <p:grpSpPr>
                  <a:xfrm>
                    <a:off x="1527858" y="189337"/>
                    <a:ext cx="3095762" cy="3481027"/>
                    <a:chOff x="1527858" y="189337"/>
                    <a:chExt cx="3095762" cy="3481027"/>
                  </a:xfrm>
                </p:grpSpPr>
                <p:sp>
                  <p:nvSpPr>
                    <p:cNvPr id="14" name="Arc 13">
                      <a:extLst>
                        <a:ext uri="{FF2B5EF4-FFF2-40B4-BE49-F238E27FC236}">
                          <a16:creationId xmlns:a16="http://schemas.microsoft.com/office/drawing/2014/main" id="{81467C76-A555-4120-98CB-06CB0F987D0C}"/>
                        </a:ext>
                      </a:extLst>
                    </p:cNvPr>
                    <p:cNvSpPr/>
                    <p:nvPr/>
                  </p:nvSpPr>
                  <p:spPr>
                    <a:xfrm rot="7840518">
                      <a:off x="2197905" y="485124"/>
                      <a:ext cx="595630" cy="494665"/>
                    </a:xfrm>
                    <a:prstGeom prst="arc">
                      <a:avLst>
                        <a:gd name="adj1" fmla="val 16200000"/>
                        <a:gd name="adj2" fmla="val 21589301"/>
                      </a:avLst>
                    </a:prstGeom>
                    <a:ln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72ACBB41-5134-46F6-B65E-D8E620C3C5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7858" y="189337"/>
                      <a:ext cx="3095762" cy="3481027"/>
                      <a:chOff x="1527858" y="189337"/>
                      <a:chExt cx="3095762" cy="3481027"/>
                    </a:xfrm>
                  </p:grpSpPr>
                  <p:cxnSp>
                    <p:nvCxnSpPr>
                      <p:cNvPr id="16" name="Straight Connector 15">
                        <a:extLst>
                          <a:ext uri="{FF2B5EF4-FFF2-40B4-BE49-F238E27FC236}">
                            <a16:creationId xmlns:a16="http://schemas.microsoft.com/office/drawing/2014/main" id="{A4915E57-5DD1-4995-A5E3-B338F8379A8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2725609" y="668686"/>
                        <a:ext cx="264936" cy="1331155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7" name="Group 16">
                        <a:extLst>
                          <a:ext uri="{FF2B5EF4-FFF2-40B4-BE49-F238E27FC236}">
                            <a16:creationId xmlns:a16="http://schemas.microsoft.com/office/drawing/2014/main" id="{7F198C4F-E78E-49E1-9174-35740E3C96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27858" y="189337"/>
                        <a:ext cx="3095762" cy="3481027"/>
                        <a:chOff x="1527858" y="189337"/>
                        <a:chExt cx="3095762" cy="3481027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C680B70E-A97C-48BC-87F1-6EEA1B9BB6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21379733">
                          <a:off x="1805797" y="189337"/>
                          <a:ext cx="2121740" cy="3411174"/>
                          <a:chOff x="1804468" y="138778"/>
                          <a:chExt cx="2121740" cy="3411174"/>
                        </a:xfrm>
                      </p:grpSpPr>
                      <p:sp>
                        <p:nvSpPr>
                          <p:cNvPr id="34" name="Freeform: Shape 33">
                            <a:extLst>
                              <a:ext uri="{FF2B5EF4-FFF2-40B4-BE49-F238E27FC236}">
                                <a16:creationId xmlns:a16="http://schemas.microsoft.com/office/drawing/2014/main" id="{CB5E6EA9-9F43-4327-8FF8-6243E0A3842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1428998">
                            <a:off x="1804468" y="1529259"/>
                            <a:ext cx="2121740" cy="2020693"/>
                          </a:xfrm>
                          <a:custGeom>
                            <a:avLst/>
                            <a:gdLst>
                              <a:gd name="connsiteX0" fmla="*/ 1888261 w 2121740"/>
                              <a:gd name="connsiteY0" fmla="*/ 2016156 h 2020693"/>
                              <a:gd name="connsiteX1" fmla="*/ 1182205 w 2121740"/>
                              <a:gd name="connsiteY1" fmla="*/ 1865685 h 2020693"/>
                              <a:gd name="connsiteX2" fmla="*/ 539810 w 2121740"/>
                              <a:gd name="connsiteY2" fmla="*/ 1396910 h 2020693"/>
                              <a:gd name="connsiteX3" fmla="*/ 47886 w 2121740"/>
                              <a:gd name="connsiteY3" fmla="*/ 725578 h 2020693"/>
                              <a:gd name="connsiteX4" fmla="*/ 59461 w 2121740"/>
                              <a:gd name="connsiteY4" fmla="*/ 117908 h 2020693"/>
                              <a:gd name="connsiteX5" fmla="*/ 406701 w 2121740"/>
                              <a:gd name="connsiteY5" fmla="*/ 2161 h 2020693"/>
                              <a:gd name="connsiteX6" fmla="*/ 834965 w 2121740"/>
                              <a:gd name="connsiteY6" fmla="*/ 158419 h 2020693"/>
                              <a:gd name="connsiteX7" fmla="*/ 979648 w 2121740"/>
                              <a:gd name="connsiteY7" fmla="*/ 627194 h 2020693"/>
                              <a:gd name="connsiteX8" fmla="*/ 1118544 w 2121740"/>
                              <a:gd name="connsiteY8" fmla="*/ 986009 h 2020693"/>
                              <a:gd name="connsiteX9" fmla="*/ 1344251 w 2121740"/>
                              <a:gd name="connsiteY9" fmla="*/ 1148054 h 2020693"/>
                              <a:gd name="connsiteX10" fmla="*/ 1807238 w 2121740"/>
                              <a:gd name="connsiteY10" fmla="*/ 1356399 h 2020693"/>
                              <a:gd name="connsiteX11" fmla="*/ 2090818 w 2121740"/>
                              <a:gd name="connsiteY11" fmla="*/ 1721001 h 2020693"/>
                              <a:gd name="connsiteX12" fmla="*/ 2090818 w 2121740"/>
                              <a:gd name="connsiteY12" fmla="*/ 1958282 h 2020693"/>
                              <a:gd name="connsiteX13" fmla="*/ 1888261 w 2121740"/>
                              <a:gd name="connsiteY13" fmla="*/ 2016156 h 202069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</a:cxnLst>
                            <a:rect l="l" t="t" r="r" b="b"/>
                            <a:pathLst>
                              <a:path w="2121740" h="2020693">
                                <a:moveTo>
                                  <a:pt x="1888261" y="2016156"/>
                                </a:moveTo>
                                <a:cubicBezTo>
                                  <a:pt x="1736825" y="2000723"/>
                                  <a:pt x="1406947" y="1968893"/>
                                  <a:pt x="1182205" y="1865685"/>
                                </a:cubicBezTo>
                                <a:cubicBezTo>
                                  <a:pt x="957463" y="1762477"/>
                                  <a:pt x="728863" y="1586928"/>
                                  <a:pt x="539810" y="1396910"/>
                                </a:cubicBezTo>
                                <a:cubicBezTo>
                                  <a:pt x="350757" y="1206892"/>
                                  <a:pt x="127944" y="938745"/>
                                  <a:pt x="47886" y="725578"/>
                                </a:cubicBezTo>
                                <a:cubicBezTo>
                                  <a:pt x="-32172" y="512411"/>
                                  <a:pt x="-341" y="238477"/>
                                  <a:pt x="59461" y="117908"/>
                                </a:cubicBezTo>
                                <a:cubicBezTo>
                                  <a:pt x="119263" y="-2661"/>
                                  <a:pt x="277450" y="-4591"/>
                                  <a:pt x="406701" y="2161"/>
                                </a:cubicBezTo>
                                <a:cubicBezTo>
                                  <a:pt x="535952" y="8913"/>
                                  <a:pt x="739474" y="54247"/>
                                  <a:pt x="834965" y="158419"/>
                                </a:cubicBezTo>
                                <a:cubicBezTo>
                                  <a:pt x="930456" y="262591"/>
                                  <a:pt x="932385" y="489262"/>
                                  <a:pt x="979648" y="627194"/>
                                </a:cubicBezTo>
                                <a:cubicBezTo>
                                  <a:pt x="1026911" y="765126"/>
                                  <a:pt x="1057777" y="899199"/>
                                  <a:pt x="1118544" y="986009"/>
                                </a:cubicBezTo>
                                <a:cubicBezTo>
                                  <a:pt x="1179311" y="1072819"/>
                                  <a:pt x="1229469" y="1086322"/>
                                  <a:pt x="1344251" y="1148054"/>
                                </a:cubicBezTo>
                                <a:cubicBezTo>
                                  <a:pt x="1459033" y="1209786"/>
                                  <a:pt x="1682810" y="1260908"/>
                                  <a:pt x="1807238" y="1356399"/>
                                </a:cubicBezTo>
                                <a:cubicBezTo>
                                  <a:pt x="1931666" y="1451890"/>
                                  <a:pt x="2043555" y="1620687"/>
                                  <a:pt x="2090818" y="1721001"/>
                                </a:cubicBezTo>
                                <a:cubicBezTo>
                                  <a:pt x="2138081" y="1821315"/>
                                  <a:pt x="2125542" y="1910054"/>
                                  <a:pt x="2090818" y="1958282"/>
                                </a:cubicBezTo>
                                <a:cubicBezTo>
                                  <a:pt x="2056094" y="2006510"/>
                                  <a:pt x="2039697" y="2031589"/>
                                  <a:pt x="1888261" y="2016156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n-US" sz="110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`</a:t>
                            </a:r>
                          </a:p>
                        </p:txBody>
                      </p:sp>
                      <p:sp>
                        <p:nvSpPr>
                          <p:cNvPr id="35" name="Freeform: Shape 34">
                            <a:extLst>
                              <a:ext uri="{FF2B5EF4-FFF2-40B4-BE49-F238E27FC236}">
                                <a16:creationId xmlns:a16="http://schemas.microsoft.com/office/drawing/2014/main" id="{20D5D386-D843-4C42-BDAC-50D9C91F3DE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530039">
                            <a:off x="2373186" y="138778"/>
                            <a:ext cx="1383891" cy="2178910"/>
                          </a:xfrm>
                          <a:custGeom>
                            <a:avLst/>
                            <a:gdLst>
                              <a:gd name="connsiteX0" fmla="*/ 74956 w 1383891"/>
                              <a:gd name="connsiteY0" fmla="*/ 72403 h 2178910"/>
                              <a:gd name="connsiteX1" fmla="*/ 694202 w 1383891"/>
                              <a:gd name="connsiteY1" fmla="*/ 72403 h 2178910"/>
                              <a:gd name="connsiteX2" fmla="*/ 1371321 w 1383891"/>
                              <a:gd name="connsiteY2" fmla="*/ 946291 h 2178910"/>
                              <a:gd name="connsiteX3" fmla="*/ 1099315 w 1383891"/>
                              <a:gd name="connsiteY3" fmla="*/ 1999588 h 2178910"/>
                              <a:gd name="connsiteX4" fmla="*/ 659478 w 1383891"/>
                              <a:gd name="connsiteY4" fmla="*/ 2173208 h 2178910"/>
                              <a:gd name="connsiteX5" fmla="*/ 179128 w 1383891"/>
                              <a:gd name="connsiteY5" fmla="*/ 1941714 h 2178910"/>
                              <a:gd name="connsiteX6" fmla="*/ 213852 w 1383891"/>
                              <a:gd name="connsiteY6" fmla="*/ 1299319 h 2178910"/>
                              <a:gd name="connsiteX7" fmla="*/ 480070 w 1383891"/>
                              <a:gd name="connsiteY7" fmla="*/ 894205 h 2178910"/>
                              <a:gd name="connsiteX8" fmla="*/ 155979 w 1383891"/>
                              <a:gd name="connsiteY8" fmla="*/ 379132 h 2178910"/>
                              <a:gd name="connsiteX9" fmla="*/ 22870 w 1383891"/>
                              <a:gd name="connsiteY9" fmla="*/ 263385 h 2178910"/>
                              <a:gd name="connsiteX10" fmla="*/ 74956 w 1383891"/>
                              <a:gd name="connsiteY10" fmla="*/ 72403 h 217891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1383891" h="2178910">
                                <a:moveTo>
                                  <a:pt x="74956" y="72403"/>
                                </a:moveTo>
                                <a:cubicBezTo>
                                  <a:pt x="186845" y="40573"/>
                                  <a:pt x="478141" y="-73245"/>
                                  <a:pt x="694202" y="72403"/>
                                </a:cubicBezTo>
                                <a:cubicBezTo>
                                  <a:pt x="910263" y="218051"/>
                                  <a:pt x="1303802" y="625094"/>
                                  <a:pt x="1371321" y="946291"/>
                                </a:cubicBezTo>
                                <a:cubicBezTo>
                                  <a:pt x="1438840" y="1267488"/>
                                  <a:pt x="1217955" y="1795102"/>
                                  <a:pt x="1099315" y="1999588"/>
                                </a:cubicBezTo>
                                <a:cubicBezTo>
                                  <a:pt x="980675" y="2204074"/>
                                  <a:pt x="812843" y="2182854"/>
                                  <a:pt x="659478" y="2173208"/>
                                </a:cubicBezTo>
                                <a:cubicBezTo>
                                  <a:pt x="506113" y="2163562"/>
                                  <a:pt x="253399" y="2087362"/>
                                  <a:pt x="179128" y="1941714"/>
                                </a:cubicBezTo>
                                <a:cubicBezTo>
                                  <a:pt x="104857" y="1796066"/>
                                  <a:pt x="163695" y="1473904"/>
                                  <a:pt x="213852" y="1299319"/>
                                </a:cubicBezTo>
                                <a:cubicBezTo>
                                  <a:pt x="264009" y="1124734"/>
                                  <a:pt x="489716" y="1047570"/>
                                  <a:pt x="480070" y="894205"/>
                                </a:cubicBezTo>
                                <a:cubicBezTo>
                                  <a:pt x="470424" y="740840"/>
                                  <a:pt x="232179" y="484269"/>
                                  <a:pt x="155979" y="379132"/>
                                </a:cubicBezTo>
                                <a:cubicBezTo>
                                  <a:pt x="79779" y="273995"/>
                                  <a:pt x="41197" y="310648"/>
                                  <a:pt x="22870" y="263385"/>
                                </a:cubicBezTo>
                                <a:cubicBezTo>
                                  <a:pt x="4543" y="216122"/>
                                  <a:pt x="-36933" y="104233"/>
                                  <a:pt x="74956" y="72403"/>
                                </a:cubicBezTo>
                                <a:close/>
                              </a:path>
                            </a:pathLst>
                          </a:custGeom>
                          <a:noFill/>
                          <a:ln w="1905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cxnSp>
                      <p:nvCxnSpPr>
                        <p:cNvPr id="19" name="Straight Connector 18">
                          <a:extLst>
                            <a:ext uri="{FF2B5EF4-FFF2-40B4-BE49-F238E27FC236}">
                              <a16:creationId xmlns:a16="http://schemas.microsoft.com/office/drawing/2014/main" id="{30FD1E99-A539-4545-B39D-9A2217ABC2E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161569" y="668911"/>
                          <a:ext cx="1522727" cy="0"/>
                        </a:xfrm>
                        <a:prstGeom prst="line">
                          <a:avLst/>
                        </a:prstGeom>
                        <a:ln w="9525">
                          <a:prstDash val="lgDash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" name="Straight Connector 19">
                          <a:extLst>
                            <a:ext uri="{FF2B5EF4-FFF2-40B4-BE49-F238E27FC236}">
                              <a16:creationId xmlns:a16="http://schemas.microsoft.com/office/drawing/2014/main" id="{02CAEE28-D107-4E1D-966F-787903467FD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1527858" y="1446653"/>
                          <a:ext cx="2789499" cy="966032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" name="Straight Connector 20">
                          <a:extLst>
                            <a:ext uri="{FF2B5EF4-FFF2-40B4-BE49-F238E27FC236}">
                              <a16:creationId xmlns:a16="http://schemas.microsoft.com/office/drawing/2014/main" id="{21CD9E4B-38B2-431E-86AC-0049B2CD0E2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2991048" y="668761"/>
                          <a:ext cx="0" cy="2546663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" name="Straight Connector 21">
                          <a:extLst>
                            <a:ext uri="{FF2B5EF4-FFF2-40B4-BE49-F238E27FC236}">
                              <a16:creationId xmlns:a16="http://schemas.microsoft.com/office/drawing/2014/main" id="{51E06899-41BB-43CC-97AD-625F519C6C2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2725609" y="1701471"/>
                          <a:ext cx="1376877" cy="297881"/>
                        </a:xfrm>
                        <a:prstGeom prst="line">
                          <a:avLst/>
                        </a:prstGeom>
                        <a:ln w="9525">
                          <a:headEnd type="none" w="med" len="med"/>
                          <a:tailEnd type="triangle" w="med" len="med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3" name="Straight Connector 22">
                          <a:extLst>
                            <a:ext uri="{FF2B5EF4-FFF2-40B4-BE49-F238E27FC236}">
                              <a16:creationId xmlns:a16="http://schemas.microsoft.com/office/drawing/2014/main" id="{DC7E3DAC-2364-408D-9E00-1434CDDD62C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25958" y="1999356"/>
                          <a:ext cx="1666634" cy="437459"/>
                        </a:xfrm>
                        <a:prstGeom prst="line">
                          <a:avLst/>
                        </a:prstGeom>
                        <a:ln w="9525">
                          <a:headEnd type="none" w="med" len="med"/>
                          <a:tailEnd type="triangle" w="med" len="med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4" name="Text Box 20">
                              <a:extLst>
                                <a:ext uri="{FF2B5EF4-FFF2-40B4-BE49-F238E27FC236}">
                                  <a16:creationId xmlns:a16="http://schemas.microsoft.com/office/drawing/2014/main" id="{D19504BF-1E1E-4B5E-9101-8525C5C4A30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684296" y="1793843"/>
                              <a:ext cx="596096" cy="457200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l-GR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1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4" name="Text Box 20">
                              <a:extLst>
                                <a:ext uri="{FF2B5EF4-FFF2-40B4-BE49-F238E27FC236}">
                                  <a16:creationId xmlns:a16="http://schemas.microsoft.com/office/drawing/2014/main" id="{D19504BF-1E1E-4B5E-9101-8525C5C4A30C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684296" y="1793843"/>
                              <a:ext cx="596096" cy="457200"/>
                            </a:xfrm>
                            <a:prstGeom prst="rect">
                              <a:avLst/>
                            </a:prstGeom>
                            <a:blipFill>
                              <a:blip r:embed="rId4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5" name="Text Box 50">
                              <a:extLst>
                                <a:ext uri="{FF2B5EF4-FFF2-40B4-BE49-F238E27FC236}">
                                  <a16:creationId xmlns:a16="http://schemas.microsoft.com/office/drawing/2014/main" id="{2119F173-F428-4314-8760-57EFED2CF66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872198" y="2350293"/>
                              <a:ext cx="595630" cy="456565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6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l-GR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1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5" name="Text Box 50">
                              <a:extLst>
                                <a:ext uri="{FF2B5EF4-FFF2-40B4-BE49-F238E27FC236}">
                                  <a16:creationId xmlns:a16="http://schemas.microsoft.com/office/drawing/2014/main" id="{2119F173-F428-4314-8760-57EFED2CF66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872198" y="2350293"/>
                              <a:ext cx="595630" cy="456565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6" name="Text Box 50">
                              <a:extLst>
                                <a:ext uri="{FF2B5EF4-FFF2-40B4-BE49-F238E27FC236}">
                                  <a16:creationId xmlns:a16="http://schemas.microsoft.com/office/drawing/2014/main" id="{5DF125FE-8079-4CC1-97B8-8127412C75E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483362" y="394124"/>
                              <a:ext cx="595630" cy="455930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5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l-GR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1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6" name="Text Box 50">
                              <a:extLst>
                                <a:ext uri="{FF2B5EF4-FFF2-40B4-BE49-F238E27FC236}">
                                  <a16:creationId xmlns:a16="http://schemas.microsoft.com/office/drawing/2014/main" id="{5DF125FE-8079-4CC1-97B8-8127412C75E5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483362" y="394124"/>
                              <a:ext cx="595630" cy="455930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7" name="Text Box 50">
                              <a:extLst>
                                <a:ext uri="{FF2B5EF4-FFF2-40B4-BE49-F238E27FC236}">
                                  <a16:creationId xmlns:a16="http://schemas.microsoft.com/office/drawing/2014/main" id="{FE859DC7-D0C9-4734-8CB4-FBCABADD95E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882688" y="3215069"/>
                              <a:ext cx="595630" cy="455295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5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l-GR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1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7" name="Text Box 50">
                              <a:extLst>
                                <a:ext uri="{FF2B5EF4-FFF2-40B4-BE49-F238E27FC236}">
                                  <a16:creationId xmlns:a16="http://schemas.microsoft.com/office/drawing/2014/main" id="{FE859DC7-D0C9-4734-8CB4-FBCABADD95E4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882688" y="3215069"/>
                              <a:ext cx="595630" cy="455295"/>
                            </a:xfrm>
                            <a:prstGeom prst="rect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8" name="Text Box 50">
                              <a:extLst>
                                <a:ext uri="{FF2B5EF4-FFF2-40B4-BE49-F238E27FC236}">
                                  <a16:creationId xmlns:a16="http://schemas.microsoft.com/office/drawing/2014/main" id="{F0FEEDAD-1AD2-45A9-BE5F-1B45DD5E049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454425" y="2772610"/>
                              <a:ext cx="595630" cy="454660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5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l-GR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1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8" name="Text Box 50">
                              <a:extLst>
                                <a:ext uri="{FF2B5EF4-FFF2-40B4-BE49-F238E27FC236}">
                                  <a16:creationId xmlns:a16="http://schemas.microsoft.com/office/drawing/2014/main" id="{F0FEEDAD-1AD2-45A9-BE5F-1B45DD5E0491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454425" y="2772610"/>
                              <a:ext cx="595630" cy="454660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9" name="Text Box 50">
                              <a:extLst>
                                <a:ext uri="{FF2B5EF4-FFF2-40B4-BE49-F238E27FC236}">
                                  <a16:creationId xmlns:a16="http://schemas.microsoft.com/office/drawing/2014/main" id="{01C15F54-37A8-49AC-BB95-25E073CEE70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586294" y="672590"/>
                              <a:ext cx="595630" cy="454025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5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l-GR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1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9" name="Text Box 50">
                              <a:extLst>
                                <a:ext uri="{FF2B5EF4-FFF2-40B4-BE49-F238E27FC236}">
                                  <a16:creationId xmlns:a16="http://schemas.microsoft.com/office/drawing/2014/main" id="{01C15F54-37A8-49AC-BB95-25E073CEE70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586294" y="672590"/>
                              <a:ext cx="595630" cy="454025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0" name="Text Box 50">
                              <a:extLst>
                                <a:ext uri="{FF2B5EF4-FFF2-40B4-BE49-F238E27FC236}">
                                  <a16:creationId xmlns:a16="http://schemas.microsoft.com/office/drawing/2014/main" id="{27D3EDD7-7AEA-42ED-8E5C-E7812A68577C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027990" y="1446497"/>
                              <a:ext cx="595630" cy="453390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5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l-GR" sz="11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oMath>
                                </m:oMathPara>
                              </a14:m>
                              <a:endParaRPr lang="en-US" sz="1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0" name="Text Box 50">
                              <a:extLst>
                                <a:ext uri="{FF2B5EF4-FFF2-40B4-BE49-F238E27FC236}">
                                  <a16:creationId xmlns:a16="http://schemas.microsoft.com/office/drawing/2014/main" id="{27D3EDD7-7AEA-42ED-8E5C-E7812A68577C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027990" y="1446497"/>
                              <a:ext cx="595630" cy="453390"/>
                            </a:xfrm>
                            <a:prstGeom prst="rect">
                              <a:avLst/>
                            </a:prstGeom>
                            <a:blipFill>
                              <a:blip r:embed="rId3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31" name="Arc 30">
                          <a:extLst>
                            <a:ext uri="{FF2B5EF4-FFF2-40B4-BE49-F238E27FC236}">
                              <a16:creationId xmlns:a16="http://schemas.microsoft.com/office/drawing/2014/main" id="{CE14F14E-5649-477F-918F-81111A9277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862251">
                          <a:off x="2025644" y="2700492"/>
                          <a:ext cx="595630" cy="495289"/>
                        </a:xfrm>
                        <a:prstGeom prst="arc">
                          <a:avLst>
                            <a:gd name="adj1" fmla="val 16200000"/>
                            <a:gd name="adj2" fmla="val 21589301"/>
                          </a:avLst>
                        </a:prstGeom>
                        <a:ln w="9525">
                          <a:headEnd type="none" w="med" len="med"/>
                          <a:tailEnd type="triangle" w="med" len="med"/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2" name="Text Box 50">
                              <a:extLst>
                                <a:ext uri="{FF2B5EF4-FFF2-40B4-BE49-F238E27FC236}">
                                  <a16:creationId xmlns:a16="http://schemas.microsoft.com/office/drawing/2014/main" id="{9BD8B8A4-B169-467D-9901-9D198901890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646763" y="2866290"/>
                              <a:ext cx="595630" cy="454025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5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l-GR" sz="1100" i="1"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1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2" name="Text Box 50">
                              <a:extLst>
                                <a:ext uri="{FF2B5EF4-FFF2-40B4-BE49-F238E27FC236}">
                                  <a16:creationId xmlns:a16="http://schemas.microsoft.com/office/drawing/2014/main" id="{9BD8B8A4-B169-467D-9901-9D1989018905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646763" y="2866290"/>
                              <a:ext cx="595630" cy="454025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" name="Text Box 50">
                              <a:extLst>
                                <a:ext uri="{FF2B5EF4-FFF2-40B4-BE49-F238E27FC236}">
                                  <a16:creationId xmlns:a16="http://schemas.microsoft.com/office/drawing/2014/main" id="{564A93B4-E3D5-49BB-A8BD-D0C76F0797C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887732" y="886055"/>
                              <a:ext cx="595630" cy="453390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5000"/>
                                </a:lnSpc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l-GR" sz="1100" i="1"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1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3" name="Text Box 50">
                              <a:extLst>
                                <a:ext uri="{FF2B5EF4-FFF2-40B4-BE49-F238E27FC236}">
                                  <a16:creationId xmlns:a16="http://schemas.microsoft.com/office/drawing/2014/main" id="{564A93B4-E3D5-49BB-A8BD-D0C76F0797C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1887732" y="886055"/>
                              <a:ext cx="595630" cy="453390"/>
                            </a:xfrm>
                            <a:prstGeom prst="rect">
                              <a:avLst/>
                            </a:prstGeom>
                            <a:blipFill>
                              <a:blip r:embed="rId11"/>
                              <a:stretch>
                                <a:fillRect/>
                              </a:stretch>
                            </a:blipFill>
                            <a:ln w="6350"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A592E66-AF44-470F-96AD-1D59581D5686}"/>
                  </a:ext>
                </a:extLst>
              </p:cNvPr>
              <p:cNvSpPr txBox="1"/>
              <p:nvPr/>
            </p:nvSpPr>
            <p:spPr>
              <a:xfrm>
                <a:off x="98274" y="6045933"/>
                <a:ext cx="6098720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𝑁𝑁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𝑁𝑁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A592E66-AF44-470F-96AD-1D59581D5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4" y="6045933"/>
                <a:ext cx="6098720" cy="4251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3461FDA5-AA13-426A-9D3E-C90AA59696E8}"/>
              </a:ext>
            </a:extLst>
          </p:cNvPr>
          <p:cNvSpPr txBox="1"/>
          <p:nvPr/>
        </p:nvSpPr>
        <p:spPr>
          <a:xfrm>
            <a:off x="1507746" y="1679882"/>
            <a:ext cx="304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Συνθήκη μη εισχώρησης</a:t>
            </a: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0414AC-C6BB-492A-B2E2-37024E17FED0}"/>
              </a:ext>
            </a:extLst>
          </p:cNvPr>
          <p:cNvSpPr txBox="1"/>
          <p:nvPr/>
        </p:nvSpPr>
        <p:spPr>
          <a:xfrm>
            <a:off x="7098606" y="1679882"/>
            <a:ext cx="4784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Συνθήκη σταθερού λόγου μετάδοσης</a:t>
            </a: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0E2C419-A07F-4B73-8A6E-5BF9B6E9F98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57047" y="2255860"/>
            <a:ext cx="3909695" cy="3642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DB20FE-1D76-4EFA-9C26-CBEE46F07D15}"/>
                  </a:ext>
                </a:extLst>
              </p:cNvPr>
              <p:cNvSpPr txBox="1"/>
              <p:nvPr/>
            </p:nvSpPr>
            <p:spPr>
              <a:xfrm>
                <a:off x="6284387" y="5952509"/>
                <a:ext cx="6098720" cy="612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𝜎𝜏𝛼𝜃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DB20FE-1D76-4EFA-9C26-CBEE46F0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387" y="5952509"/>
                <a:ext cx="6098720" cy="6120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36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12039E-9787-4533-B488-96916317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5193"/>
            <a:ext cx="7729728" cy="1188720"/>
          </a:xfrm>
        </p:spPr>
        <p:txBody>
          <a:bodyPr/>
          <a:lstStyle/>
          <a:p>
            <a:r>
              <a:rPr lang="el-GR" dirty="0" err="1"/>
              <a:t>Θεωρια</a:t>
            </a:r>
            <a:r>
              <a:rPr lang="el-GR" dirty="0"/>
              <a:t> της </a:t>
            </a:r>
            <a:r>
              <a:rPr lang="el-GR" dirty="0" err="1"/>
              <a:t>εξεΙλιγμενοποιησης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04441-A9A3-4223-A6A2-FC8C9E66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051" y="1877548"/>
            <a:ext cx="4083086" cy="2348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A93553-FC3F-467A-BF0A-D2FEEAE5726D}"/>
              </a:ext>
            </a:extLst>
          </p:cNvPr>
          <p:cNvSpPr txBox="1"/>
          <p:nvPr/>
        </p:nvSpPr>
        <p:spPr>
          <a:xfrm>
            <a:off x="7930070" y="1877548"/>
            <a:ext cx="338618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Βασική ιδέα της θεωρίας της </a:t>
            </a:r>
            <a:r>
              <a:rPr lang="el-GR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εξειλιγμενοποίησης</a:t>
            </a: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9E7F58-948F-4DFB-BB60-7326F576804A}"/>
                  </a:ext>
                </a:extLst>
              </p:cNvPr>
              <p:cNvSpPr txBox="1"/>
              <p:nvPr/>
            </p:nvSpPr>
            <p:spPr>
              <a:xfrm>
                <a:off x="7930070" y="4116335"/>
                <a:ext cx="3386182" cy="7328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b="0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b="0" i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l-GR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ορίζουν μια τοπική κατατομής </a:t>
                </a:r>
                <a:r>
                  <a:rPr lang="el-GR" sz="2000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εξειλιγμένης</a:t>
                </a:r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9E7F58-948F-4DFB-BB60-7326F5768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070" y="4116335"/>
                <a:ext cx="3386182" cy="732829"/>
              </a:xfrm>
              <a:prstGeom prst="rect">
                <a:avLst/>
              </a:prstGeom>
              <a:blipFill>
                <a:blip r:embed="rId4"/>
                <a:stretch>
                  <a:fillRect l="-1795" t="-3279" r="-2154" b="-172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F73B4C-AAE1-4CC6-9962-CFB067022713}"/>
              </a:ext>
            </a:extLst>
          </p:cNvPr>
          <p:cNvSpPr txBox="1"/>
          <p:nvPr/>
        </p:nvSpPr>
        <p:spPr>
          <a:xfrm>
            <a:off x="7930070" y="5224533"/>
            <a:ext cx="3386182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Από τοπική κατατομή </a:t>
            </a:r>
            <a:r>
              <a:rPr lang="el-G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εξειλιγμένης</a:t>
            </a:r>
            <a:r>
              <a:rPr lang="el-G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γνωστό το αντίστοιχο σημείο επαφής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91A1B-B3E3-4491-9F28-70A11796B9CD}"/>
              </a:ext>
            </a:extLst>
          </p:cNvPr>
          <p:cNvSpPr txBox="1"/>
          <p:nvPr/>
        </p:nvSpPr>
        <p:spPr>
          <a:xfrm>
            <a:off x="7930070" y="2964320"/>
            <a:ext cx="338618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Για κάθε σημείο σε μια τυχαία κατατομή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70E525-8814-4E15-B03A-B9B06CCE4772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9623161" y="2585434"/>
            <a:ext cx="0" cy="378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8D5BC2-8491-4B69-B60A-1A181FABF15B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9623161" y="3672206"/>
            <a:ext cx="0" cy="444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FE4820-29A4-4040-9568-060FE8295909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623161" y="4849164"/>
            <a:ext cx="0" cy="37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2298A3-F26B-417A-8CF7-298E42FFAB71}"/>
                  </a:ext>
                </a:extLst>
              </p:cNvPr>
              <p:cNvSpPr txBox="1"/>
              <p:nvPr/>
            </p:nvSpPr>
            <p:spPr>
              <a:xfrm>
                <a:off x="-291878" y="5744420"/>
                <a:ext cx="6099242" cy="991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2298A3-F26B-417A-8CF7-298E42FF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878" y="5744420"/>
                <a:ext cx="6099242" cy="99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E7B686-C08D-49B7-8C1D-B0200EFC323E}"/>
                  </a:ext>
                </a:extLst>
              </p:cNvPr>
              <p:cNvSpPr txBox="1"/>
              <p:nvPr/>
            </p:nvSpPr>
            <p:spPr>
              <a:xfrm>
                <a:off x="-948918" y="2665845"/>
                <a:ext cx="6099242" cy="1516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𝑑𝐺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|"/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𝑑𝐺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𝑑𝑥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E7B686-C08D-49B7-8C1D-B0200EFC3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8918" y="2665845"/>
                <a:ext cx="6099242" cy="1516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B3660D-EEE7-4984-BEE7-1D0EC608ECAF}"/>
                  </a:ext>
                </a:extLst>
              </p:cNvPr>
              <p:cNvSpPr txBox="1"/>
              <p:nvPr/>
            </p:nvSpPr>
            <p:spPr>
              <a:xfrm>
                <a:off x="520430" y="4477581"/>
                <a:ext cx="6099242" cy="991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B3660D-EEE7-4984-BEE7-1D0EC608E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30" y="4477581"/>
                <a:ext cx="6099242" cy="991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09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0CD4-4DB4-4465-BC71-9DE113CC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59615"/>
            <a:ext cx="8991600" cy="1645920"/>
          </a:xfrm>
        </p:spPr>
        <p:txBody>
          <a:bodyPr/>
          <a:lstStyle/>
          <a:p>
            <a:r>
              <a:rPr lang="el-GR" dirty="0" err="1"/>
              <a:t>Γεωμετρικοι</a:t>
            </a:r>
            <a:r>
              <a:rPr lang="el-GR" dirty="0"/>
              <a:t> </a:t>
            </a:r>
            <a:r>
              <a:rPr lang="el-GR" dirty="0" err="1"/>
              <a:t>περιορισμοι</a:t>
            </a:r>
            <a:r>
              <a:rPr lang="el-GR" dirty="0"/>
              <a:t> </a:t>
            </a:r>
            <a:r>
              <a:rPr lang="el-GR" dirty="0" err="1"/>
              <a:t>κατα</a:t>
            </a:r>
            <a:r>
              <a:rPr lang="el-GR" dirty="0"/>
              <a:t> τον </a:t>
            </a:r>
            <a:r>
              <a:rPr lang="el-GR" dirty="0" err="1"/>
              <a:t>σχεδιασμο</a:t>
            </a:r>
            <a:r>
              <a:rPr lang="el-GR" dirty="0"/>
              <a:t> </a:t>
            </a:r>
            <a:r>
              <a:rPr lang="el-GR" dirty="0" err="1"/>
              <a:t>κατατομων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D7C1D3-0CE8-47F1-BC70-0783F87A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1825"/>
            <a:ext cx="7729728" cy="1188720"/>
          </a:xfrm>
        </p:spPr>
        <p:txBody>
          <a:bodyPr>
            <a:noAutofit/>
          </a:bodyPr>
          <a:lstStyle/>
          <a:p>
            <a:r>
              <a:rPr lang="el-GR" dirty="0" err="1"/>
              <a:t>Προβλεψη</a:t>
            </a:r>
            <a:r>
              <a:rPr lang="el-GR" dirty="0"/>
              <a:t> </a:t>
            </a:r>
            <a:r>
              <a:rPr lang="el-GR" dirty="0" err="1"/>
              <a:t>υπαρξης</a:t>
            </a:r>
            <a:r>
              <a:rPr lang="el-GR" dirty="0"/>
              <a:t> </a:t>
            </a:r>
            <a:r>
              <a:rPr lang="el-GR" dirty="0" err="1"/>
              <a:t>πραγματικησ</a:t>
            </a:r>
            <a:r>
              <a:rPr lang="el-GR" dirty="0"/>
              <a:t> </a:t>
            </a:r>
            <a:r>
              <a:rPr lang="el-GR" dirty="0" err="1"/>
              <a:t>τροχιας</a:t>
            </a:r>
            <a:r>
              <a:rPr lang="el-GR" dirty="0"/>
              <a:t> </a:t>
            </a:r>
            <a:r>
              <a:rPr lang="el-GR" dirty="0" err="1"/>
              <a:t>επαφων</a:t>
            </a:r>
            <a:br>
              <a:rPr lang="en-US" dirty="0"/>
            </a:br>
            <a:r>
              <a:rPr lang="en-US" dirty="0"/>
              <a:t>(</a:t>
            </a:r>
            <a:r>
              <a:rPr lang="el-GR" dirty="0" err="1"/>
              <a:t>Γεωμετρικη</a:t>
            </a:r>
            <a:r>
              <a:rPr lang="el-GR" dirty="0"/>
              <a:t> </a:t>
            </a:r>
            <a:r>
              <a:rPr lang="el-GR" dirty="0" err="1"/>
              <a:t>ερμηνεια</a:t>
            </a:r>
            <a:r>
              <a:rPr lang="el-GR" dirty="0"/>
              <a:t>)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73ED7-3AFA-417B-875A-A878F9BC9BF4}"/>
              </a:ext>
            </a:extLst>
          </p:cNvPr>
          <p:cNvGrpSpPr/>
          <p:nvPr/>
        </p:nvGrpSpPr>
        <p:grpSpPr>
          <a:xfrm>
            <a:off x="226621" y="2387600"/>
            <a:ext cx="11738758" cy="2852147"/>
            <a:chOff x="-1957388" y="1495424"/>
            <a:chExt cx="15916275" cy="38671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98AE91-8FCF-402E-9B98-1391F5D01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2337" y="1495425"/>
              <a:ext cx="5267325" cy="386715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D48B16-BA81-45A3-9543-C213CA05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57388" y="1495424"/>
              <a:ext cx="5419725" cy="386715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87CD2F-CF42-45DE-8345-5FF98F186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9662" y="1495424"/>
              <a:ext cx="5229225" cy="3867149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3123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33DF-EE4C-42BE-A257-346AD9AC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1196"/>
            <a:ext cx="7729728" cy="1188720"/>
          </a:xfrm>
        </p:spPr>
        <p:txBody>
          <a:bodyPr/>
          <a:lstStyle/>
          <a:p>
            <a:r>
              <a:rPr lang="el-GR" dirty="0" err="1"/>
              <a:t>Προβλεψη</a:t>
            </a:r>
            <a:r>
              <a:rPr lang="el-GR" dirty="0"/>
              <a:t> </a:t>
            </a:r>
            <a:r>
              <a:rPr lang="el-GR" dirty="0" err="1"/>
              <a:t>υπαρξησ</a:t>
            </a:r>
            <a:r>
              <a:rPr lang="el-GR" dirty="0"/>
              <a:t> </a:t>
            </a:r>
            <a:r>
              <a:rPr lang="el-GR" dirty="0" err="1"/>
              <a:t>πραγματικησ</a:t>
            </a:r>
            <a:r>
              <a:rPr lang="el-GR" dirty="0"/>
              <a:t> </a:t>
            </a:r>
            <a:r>
              <a:rPr lang="el-GR" dirty="0" err="1"/>
              <a:t>τροχιασ</a:t>
            </a:r>
            <a:r>
              <a:rPr lang="el-GR" dirty="0"/>
              <a:t> </a:t>
            </a:r>
            <a:r>
              <a:rPr lang="el-GR" dirty="0" err="1"/>
              <a:t>επαφων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E73BBB-B4EE-4507-A8A0-A8392BEB76C2}"/>
              </a:ext>
            </a:extLst>
          </p:cNvPr>
          <p:cNvGrpSpPr/>
          <p:nvPr/>
        </p:nvGrpSpPr>
        <p:grpSpPr>
          <a:xfrm>
            <a:off x="661306" y="1657236"/>
            <a:ext cx="5434694" cy="3030407"/>
            <a:chOff x="661306" y="2462101"/>
            <a:chExt cx="5434694" cy="3030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6173254-CE79-4C19-B2FC-4B388DA5FEBD}"/>
                    </a:ext>
                  </a:extLst>
                </p:cNvPr>
                <p:cNvSpPr txBox="1"/>
                <p:nvPr/>
              </p:nvSpPr>
              <p:spPr>
                <a:xfrm>
                  <a:off x="661306" y="5056775"/>
                  <a:ext cx="4547508" cy="42505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Ευκολα  αποδεικνύουμε ότι: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0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a14:m>
                  <a:endPara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6173254-CE79-4C19-B2FC-4B388DA5F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06" y="5056775"/>
                  <a:ext cx="4547508" cy="425053"/>
                </a:xfrm>
                <a:prstGeom prst="rect">
                  <a:avLst/>
                </a:prstGeom>
                <a:blipFill>
                  <a:blip r:embed="rId3"/>
                  <a:stretch>
                    <a:fillRect l="-1337" t="-5556" b="-25000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9FCE6D-4CD4-452E-9898-89BEFDB4E5F2}"/>
                    </a:ext>
                  </a:extLst>
                </p:cNvPr>
                <p:cNvSpPr txBox="1"/>
                <p:nvPr/>
              </p:nvSpPr>
              <p:spPr>
                <a:xfrm>
                  <a:off x="661306" y="2462101"/>
                  <a:ext cx="4547508" cy="1963936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Προκειμένου η τροχιά επαφών να βρίσκεται στο πραγματικό καρτεσιανό επίπεδο οι σχέσεις της </a:t>
                  </a:r>
                  <a:r>
                    <a:rPr lang="el-GR" sz="2000" dirty="0" err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εξειλιγμενοποίησης</a:t>
                  </a:r>
                  <a:r>
                    <a:rPr lang="el-GR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απαιτούν σαν είσοδο σημεία κατατομών που χαρακτηρίζονται  από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r>
                    <a:rPr lang="el-GR" sz="2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.</a:t>
                  </a:r>
                  <a:endPara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9FCE6D-4CD4-452E-9898-89BEFDB4E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306" y="2462101"/>
                  <a:ext cx="4547508" cy="1963936"/>
                </a:xfrm>
                <a:prstGeom prst="rect">
                  <a:avLst/>
                </a:prstGeom>
                <a:blipFill>
                  <a:blip r:embed="rId4"/>
                  <a:stretch>
                    <a:fillRect l="-1337" t="-1543" b="-4938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96FCC1A5-95D6-4CD1-9048-07E5E9DCA17F}"/>
                </a:ext>
              </a:extLst>
            </p:cNvPr>
            <p:cNvSpPr/>
            <p:nvPr/>
          </p:nvSpPr>
          <p:spPr>
            <a:xfrm>
              <a:off x="5208814" y="2467007"/>
              <a:ext cx="887186" cy="3025501"/>
            </a:xfrm>
            <a:prstGeom prst="rightBrace">
              <a:avLst>
                <a:gd name="adj1" fmla="val 80112"/>
                <a:gd name="adj2" fmla="val 10572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6B1F07-50EB-43BA-BADC-F0F9C4F20538}"/>
                  </a:ext>
                </a:extLst>
              </p:cNvPr>
              <p:cNvSpPr txBox="1"/>
              <p:nvPr/>
            </p:nvSpPr>
            <p:spPr>
              <a:xfrm>
                <a:off x="6294663" y="1890838"/>
                <a:ext cx="4547508" cy="707886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</a:t>
                </a:r>
                <a:r>
                  <a:rPr lang="el-GR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l-GR" sz="20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l-GR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𝜊</m:t>
                        </m:r>
                      </m:sub>
                    </m:sSub>
                  </m:oMath>
                </a14:m>
                <a:r>
                  <a:rPr lang="el-GR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το αντίστοιχο σημείο επαφής είναι πάντα πραγματικό</a:t>
                </a:r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6B1F07-50EB-43BA-BADC-F0F9C4F20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663" y="1890838"/>
                <a:ext cx="4547508" cy="707886"/>
              </a:xfrm>
              <a:prstGeom prst="rect">
                <a:avLst/>
              </a:prstGeom>
              <a:blipFill>
                <a:blip r:embed="rId5"/>
                <a:stretch>
                  <a:fillRect l="-1471" t="-5085" b="-1779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AAD2CC-E930-4D03-828C-68F7C5A84B9A}"/>
                  </a:ext>
                </a:extLst>
              </p:cNvPr>
              <p:cNvSpPr txBox="1"/>
              <p:nvPr/>
            </p:nvSpPr>
            <p:spPr>
              <a:xfrm>
                <a:off x="6294663" y="2852831"/>
                <a:ext cx="4547508" cy="70788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</a:t>
                </a:r>
                <a:r>
                  <a:rPr lang="el-GR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l-GR" sz="20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l-GR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𝜊</m:t>
                        </m:r>
                      </m:sub>
                    </m:sSub>
                  </m:oMath>
                </a14:m>
                <a:r>
                  <a:rPr lang="el-GR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το αντίστοιχο σημείο επαφής είναι πάντα πραγματικό</a:t>
                </a:r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AAD2CC-E930-4D03-828C-68F7C5A84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663" y="2852831"/>
                <a:ext cx="4547508" cy="707886"/>
              </a:xfrm>
              <a:prstGeom prst="rect">
                <a:avLst/>
              </a:prstGeom>
              <a:blipFill>
                <a:blip r:embed="rId6"/>
                <a:stretch>
                  <a:fillRect l="-1471" t="-5085" b="-1779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9CD36C-5C89-4FC5-923C-FB74A5E017C9}"/>
                  </a:ext>
                </a:extLst>
              </p:cNvPr>
              <p:cNvSpPr txBox="1"/>
              <p:nvPr/>
            </p:nvSpPr>
            <p:spPr>
              <a:xfrm>
                <a:off x="6294663" y="3814824"/>
                <a:ext cx="4547508" cy="425053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l-GR" sz="2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Πρέπει να ισχύει ότι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9CD36C-5C89-4FC5-923C-FB74A5E0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663" y="3814824"/>
                <a:ext cx="4547508" cy="425053"/>
              </a:xfrm>
              <a:prstGeom prst="rect">
                <a:avLst/>
              </a:prstGeom>
              <a:blipFill>
                <a:blip r:embed="rId7"/>
                <a:stretch>
                  <a:fillRect l="-1471" t="-6944" b="-2361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19E8FA-211D-426D-A9A7-0A9071DBCB18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568417" y="3560717"/>
            <a:ext cx="0" cy="25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24158F-0E51-48D0-A620-7F0DC37767BF}"/>
                  </a:ext>
                </a:extLst>
              </p:cNvPr>
              <p:cNvSpPr txBox="1"/>
              <p:nvPr/>
            </p:nvSpPr>
            <p:spPr>
              <a:xfrm>
                <a:off x="1954666" y="5700021"/>
                <a:ext cx="5801406" cy="728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num>
                          <m:den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  <m:sup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num>
                          <m:den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  <m:sup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24158F-0E51-48D0-A620-7F0DC3776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666" y="5700021"/>
                <a:ext cx="5801406" cy="728726"/>
              </a:xfrm>
              <a:prstGeom prst="rect">
                <a:avLst/>
              </a:prstGeom>
              <a:blipFill>
                <a:blip r:embed="rId8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4D350-2E8E-4BF9-AFA5-3B021CFCEDD4}"/>
                  </a:ext>
                </a:extLst>
              </p:cNvPr>
              <p:cNvSpPr txBox="1"/>
              <p:nvPr/>
            </p:nvSpPr>
            <p:spPr>
              <a:xfrm>
                <a:off x="1979158" y="4819769"/>
                <a:ext cx="7037614" cy="73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Αν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−∞,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num>
                          <m:den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  <m:sup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nary>
                      <m:naryPr>
                        <m:chr m:val="⋃"/>
                        <m:grow m:val="on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  <m:sup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  <m:sup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  <m:sup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,+∞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4D350-2E8E-4BF9-AFA5-3B021CFCE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158" y="4819769"/>
                <a:ext cx="7037614" cy="737446"/>
              </a:xfrm>
              <a:prstGeom prst="rect">
                <a:avLst/>
              </a:prstGeom>
              <a:blipFill>
                <a:blip r:embed="rId9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6DF6BF2-E524-4275-A15C-9803273586C6}"/>
              </a:ext>
            </a:extLst>
          </p:cNvPr>
          <p:cNvCxnSpPr>
            <a:stCxn id="9" idx="3"/>
            <a:endCxn id="17" idx="3"/>
          </p:cNvCxnSpPr>
          <p:nvPr/>
        </p:nvCxnSpPr>
        <p:spPr>
          <a:xfrm flipH="1">
            <a:off x="9016772" y="4027351"/>
            <a:ext cx="1825399" cy="1161141"/>
          </a:xfrm>
          <a:prstGeom prst="bentConnector3">
            <a:avLst>
              <a:gd name="adj1" fmla="val -12523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DAB62E5-ACEF-4F5E-B16B-2A66CEA9D75D}"/>
              </a:ext>
            </a:extLst>
          </p:cNvPr>
          <p:cNvCxnSpPr>
            <a:stCxn id="9" idx="3"/>
            <a:endCxn id="13" idx="3"/>
          </p:cNvCxnSpPr>
          <p:nvPr/>
        </p:nvCxnSpPr>
        <p:spPr>
          <a:xfrm flipH="1">
            <a:off x="7756072" y="4027351"/>
            <a:ext cx="3086099" cy="2037033"/>
          </a:xfrm>
          <a:prstGeom prst="bentConnector3">
            <a:avLst>
              <a:gd name="adj1" fmla="val -7407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4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85C70A-62D0-4CF6-A394-061D95CC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7" y="325120"/>
            <a:ext cx="7731125" cy="1187450"/>
          </a:xfrm>
        </p:spPr>
        <p:txBody>
          <a:bodyPr>
            <a:noAutofit/>
          </a:bodyPr>
          <a:lstStyle/>
          <a:p>
            <a:r>
              <a:rPr lang="el-GR" dirty="0" err="1"/>
              <a:t>Προβλεψη</a:t>
            </a:r>
            <a:r>
              <a:rPr lang="el-GR" dirty="0"/>
              <a:t> </a:t>
            </a:r>
            <a:r>
              <a:rPr lang="el-GR" dirty="0" err="1"/>
              <a:t>υπαρξης</a:t>
            </a:r>
            <a:r>
              <a:rPr lang="el-GR" dirty="0"/>
              <a:t> μη </a:t>
            </a:r>
            <a:r>
              <a:rPr lang="el-GR" dirty="0" err="1"/>
              <a:t>αποδεκτων</a:t>
            </a:r>
            <a:r>
              <a:rPr lang="el-GR" dirty="0"/>
              <a:t> </a:t>
            </a:r>
            <a:r>
              <a:rPr lang="el-GR" dirty="0" err="1"/>
              <a:t>ακμων</a:t>
            </a:r>
            <a:r>
              <a:rPr lang="el-GR" dirty="0"/>
              <a:t> στην </a:t>
            </a:r>
            <a:r>
              <a:rPr lang="el-GR" dirty="0" err="1"/>
              <a:t>συνεργαζομενη</a:t>
            </a:r>
            <a:r>
              <a:rPr lang="el-GR" dirty="0"/>
              <a:t> </a:t>
            </a:r>
            <a:r>
              <a:rPr lang="el-GR" dirty="0" err="1"/>
              <a:t>κατατομη</a:t>
            </a:r>
            <a:endParaRPr lang="en-US" dirty="0"/>
          </a:p>
        </p:txBody>
      </p:sp>
      <p:pic>
        <p:nvPicPr>
          <p:cNvPr id="7" name="exp3Video">
            <a:hlinkClick r:id="" action="ppaction://media"/>
            <a:extLst>
              <a:ext uri="{FF2B5EF4-FFF2-40B4-BE49-F238E27FC236}">
                <a16:creationId xmlns:a16="http://schemas.microsoft.com/office/drawing/2014/main" id="{54849012-D1A2-4304-ABFF-26948A6BE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5160" y="1955273"/>
            <a:ext cx="6416040" cy="4812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E1E3E-0C22-4377-940F-09C67B219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3709" y="1938020"/>
            <a:ext cx="3258502" cy="4812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91D50D-8F09-44E1-9FF8-B8B3693D76A1}"/>
              </a:ext>
            </a:extLst>
          </p:cNvPr>
          <p:cNvSpPr txBox="1"/>
          <p:nvPr/>
        </p:nvSpPr>
        <p:spPr>
          <a:xfrm>
            <a:off x="8199120" y="2122170"/>
            <a:ext cx="3347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Μας κατασκευάζει μια κατατομή που θα λειτουργούσε άμα είμασταν με αντίθετη φορά!!!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77E8D5-8529-4954-8009-083A0C733C5E}"/>
              </a:ext>
            </a:extLst>
          </p:cNvPr>
          <p:cNvSpPr/>
          <p:nvPr/>
        </p:nvSpPr>
        <p:spPr>
          <a:xfrm>
            <a:off x="9794240" y="3021509"/>
            <a:ext cx="995680" cy="145288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2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8FD0-AFC3-4BA8-AF73-0FD87577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2178"/>
            <a:ext cx="7729728" cy="1188720"/>
          </a:xfrm>
        </p:spPr>
        <p:txBody>
          <a:bodyPr>
            <a:noAutofit/>
          </a:bodyPr>
          <a:lstStyle/>
          <a:p>
            <a:r>
              <a:rPr lang="el-GR" dirty="0" err="1"/>
              <a:t>Προβλεψη</a:t>
            </a:r>
            <a:r>
              <a:rPr lang="el-GR" dirty="0"/>
              <a:t> </a:t>
            </a:r>
            <a:r>
              <a:rPr lang="el-GR" dirty="0" err="1"/>
              <a:t>υπαρξης</a:t>
            </a:r>
            <a:r>
              <a:rPr lang="el-GR" dirty="0"/>
              <a:t> μη </a:t>
            </a:r>
            <a:r>
              <a:rPr lang="el-GR" dirty="0" err="1"/>
              <a:t>αποδεκτων</a:t>
            </a:r>
            <a:r>
              <a:rPr lang="el-GR" dirty="0"/>
              <a:t> </a:t>
            </a:r>
            <a:r>
              <a:rPr lang="el-GR" dirty="0" err="1"/>
              <a:t>ακμων</a:t>
            </a:r>
            <a:r>
              <a:rPr lang="el-GR" dirty="0"/>
              <a:t> στην </a:t>
            </a:r>
            <a:r>
              <a:rPr lang="el-GR" dirty="0" err="1"/>
              <a:t>συνεργαζομενη</a:t>
            </a:r>
            <a:r>
              <a:rPr lang="el-GR" dirty="0"/>
              <a:t> </a:t>
            </a:r>
            <a:r>
              <a:rPr lang="el-GR" dirty="0" err="1"/>
              <a:t>κατατομη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C4ACF7-E9A3-47CA-822A-4A532ED5A9E6}"/>
              </a:ext>
            </a:extLst>
          </p:cNvPr>
          <p:cNvGrpSpPr/>
          <p:nvPr/>
        </p:nvGrpSpPr>
        <p:grpSpPr>
          <a:xfrm>
            <a:off x="343770" y="2012212"/>
            <a:ext cx="3477986" cy="4016699"/>
            <a:chOff x="767443" y="3250237"/>
            <a:chExt cx="3477986" cy="40166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1DB3BA-A770-4222-AB02-3A695F4124FB}"/>
                </a:ext>
              </a:extLst>
            </p:cNvPr>
            <p:cNvSpPr txBox="1"/>
            <p:nvPr/>
          </p:nvSpPr>
          <p:spPr>
            <a:xfrm>
              <a:off x="767443" y="3250237"/>
              <a:ext cx="3477986" cy="646331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l-GR" dirty="0"/>
                <a:t>Κάθε κατατομή χαρακτηρίζεται ως κινητήρια ή κινούμενη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45BA449-1323-4A77-BF68-911A7809180B}"/>
                    </a:ext>
                  </a:extLst>
                </p:cNvPr>
                <p:cNvSpPr txBox="1"/>
                <p:nvPr/>
              </p:nvSpPr>
              <p:spPr>
                <a:xfrm>
                  <a:off x="767443" y="3948100"/>
                  <a:ext cx="3477986" cy="1512978"/>
                </a:xfrm>
                <a:prstGeom prst="rect">
                  <a:avLst/>
                </a:prstGeom>
                <a:noFill/>
                <a:ln>
                  <a:solidFill>
                    <a:schemeClr val="accent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dirty="0"/>
                    <a:t>Καμπύλη κατατομής στις πολικές συντεταγμένες με κέντρο τον άξονα του τροχού γνησίως μονότονη.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45BA449-1323-4A77-BF68-911A78091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443" y="3948100"/>
                  <a:ext cx="3477986" cy="1512978"/>
                </a:xfrm>
                <a:prstGeom prst="rect">
                  <a:avLst/>
                </a:prstGeom>
                <a:blipFill>
                  <a:blip r:embed="rId3"/>
                  <a:stretch>
                    <a:fillRect l="-1222" t="-2000" r="-175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3651A9-5837-44F8-AB4B-7CBE7BC708C3}"/>
                </a:ext>
              </a:extLst>
            </p:cNvPr>
            <p:cNvSpPr txBox="1"/>
            <p:nvPr/>
          </p:nvSpPr>
          <p:spPr>
            <a:xfrm>
              <a:off x="767443" y="5512610"/>
              <a:ext cx="3477986" cy="175432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l-GR" dirty="0"/>
                <a:t>Ύπαρξη αλλαγής μονοτονίας συνεπάγεται σχηματισμό </a:t>
              </a:r>
              <a:r>
                <a:rPr lang="el-GR" dirty="0" err="1"/>
                <a:t>μικροοδοντώσεων</a:t>
              </a:r>
              <a:r>
                <a:rPr lang="el-GR" dirty="0"/>
                <a:t> στην καμπύλη της κατατομής χωρίς φυσικό νόημα που παραβιάζουν το κριτήριο μη εισχώρησης. 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2E45-70A7-4FDF-9994-7ED788E18031}"/>
                  </a:ext>
                </a:extLst>
              </p:cNvPr>
              <p:cNvSpPr txBox="1"/>
              <p:nvPr/>
            </p:nvSpPr>
            <p:spPr>
              <a:xfrm>
                <a:off x="4098907" y="1881672"/>
                <a:ext cx="2564021" cy="68986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dirty="0"/>
                  <a:t>Τροχός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2E45-70A7-4FDF-9994-7ED788E18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07" y="1881672"/>
                <a:ext cx="2564021" cy="689869"/>
              </a:xfrm>
              <a:prstGeom prst="rect">
                <a:avLst/>
              </a:prstGeom>
              <a:blipFill>
                <a:blip r:embed="rId4"/>
                <a:stretch>
                  <a:fillRect t="-4348" b="-26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BAD2C-4144-4DC2-ABF5-74A38E1704A8}"/>
                  </a:ext>
                </a:extLst>
              </p:cNvPr>
              <p:cNvSpPr txBox="1"/>
              <p:nvPr/>
            </p:nvSpPr>
            <p:spPr>
              <a:xfrm>
                <a:off x="6809232" y="1903440"/>
                <a:ext cx="2564021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l-GR" dirty="0"/>
                  <a:t> παράμετρος της γεωμετρίας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BAD2C-4144-4DC2-ABF5-74A38E170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232" y="1903440"/>
                <a:ext cx="2564021" cy="646331"/>
              </a:xfrm>
              <a:prstGeom prst="rect">
                <a:avLst/>
              </a:prstGeom>
              <a:blipFill>
                <a:blip r:embed="rId5"/>
                <a:stretch>
                  <a:fillRect t="-3704" b="-129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CF9D70-5B82-482F-8FBC-20CD04280618}"/>
                  </a:ext>
                </a:extLst>
              </p:cNvPr>
              <p:cNvSpPr txBox="1"/>
              <p:nvPr/>
            </p:nvSpPr>
            <p:spPr>
              <a:xfrm>
                <a:off x="4098907" y="3004715"/>
                <a:ext cx="7071144" cy="9991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dirty="0"/>
                  <a:t>Τροχιά επαφών (Σε καρτεσιανές συντεταγμένες)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CF9D70-5B82-482F-8FBC-20CD0428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07" y="3004715"/>
                <a:ext cx="7071144" cy="999120"/>
              </a:xfrm>
              <a:prstGeom prst="rect">
                <a:avLst/>
              </a:prstGeom>
              <a:blipFill>
                <a:blip r:embed="rId6"/>
                <a:stretch>
                  <a:fillRect t="-301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F8510-A8DD-40DF-86E6-652DA63ACC3A}"/>
                  </a:ext>
                </a:extLst>
              </p:cNvPr>
              <p:cNvSpPr txBox="1"/>
              <p:nvPr/>
            </p:nvSpPr>
            <p:spPr>
              <a:xfrm>
                <a:off x="4098907" y="4411986"/>
                <a:ext cx="7984672" cy="9991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dirty="0"/>
                  <a:t>Τροχιά επαφών (Σε πολικές συντεταγμένες και κέντρο το κέντρο του τροχού 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2F8510-A8DD-40DF-86E6-652DA63AC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07" y="4411986"/>
                <a:ext cx="7984672" cy="999120"/>
              </a:xfrm>
              <a:prstGeom prst="rect">
                <a:avLst/>
              </a:prstGeom>
              <a:blipFill>
                <a:blip r:embed="rId7"/>
                <a:stretch>
                  <a:fillRect t="-301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0ACBB8-AAA5-4557-B8EC-FCDD08F0BA09}"/>
                  </a:ext>
                </a:extLst>
              </p:cNvPr>
              <p:cNvSpPr txBox="1"/>
              <p:nvPr/>
            </p:nvSpPr>
            <p:spPr>
              <a:xfrm>
                <a:off x="4098907" y="5819257"/>
                <a:ext cx="2564021" cy="90665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dirty="0"/>
                  <a:t>Σχέση παραγώγων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0ACBB8-AAA5-4557-B8EC-FCDD08F0B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07" y="5819257"/>
                <a:ext cx="2564021" cy="906658"/>
              </a:xfrm>
              <a:prstGeom prst="rect">
                <a:avLst/>
              </a:prstGeom>
              <a:blipFill>
                <a:blip r:embed="rId8"/>
                <a:stretch>
                  <a:fillRect t="-3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BB60DCF-4E33-4DBE-80B3-B915CC9732B7}"/>
              </a:ext>
            </a:extLst>
          </p:cNvPr>
          <p:cNvSpPr txBox="1"/>
          <p:nvPr/>
        </p:nvSpPr>
        <p:spPr>
          <a:xfrm>
            <a:off x="7821821" y="6087920"/>
            <a:ext cx="25640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Κατατομή 2 λειτουργική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B5D4E3-C308-4465-9ACD-316369311D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380918" y="2571541"/>
            <a:ext cx="0" cy="43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073C98-1186-43DA-BB8E-F6F03DB606DA}"/>
              </a:ext>
            </a:extLst>
          </p:cNvPr>
          <p:cNvCxnSpPr>
            <a:cxnSpLocks/>
          </p:cNvCxnSpPr>
          <p:nvPr/>
        </p:nvCxnSpPr>
        <p:spPr>
          <a:xfrm>
            <a:off x="5357296" y="4003835"/>
            <a:ext cx="0" cy="408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459AEE-326A-4527-A679-D8B32CA4684E}"/>
              </a:ext>
            </a:extLst>
          </p:cNvPr>
          <p:cNvCxnSpPr/>
          <p:nvPr/>
        </p:nvCxnSpPr>
        <p:spPr>
          <a:xfrm>
            <a:off x="5357296" y="5411106"/>
            <a:ext cx="0" cy="408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250D57-4317-4F66-B1A9-D53B7F059C81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6662928" y="6272586"/>
            <a:ext cx="1158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35918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1274</TotalTime>
  <Words>2122</Words>
  <Application>Microsoft Office PowerPoint</Application>
  <PresentationFormat>Widescreen</PresentationFormat>
  <Paragraphs>262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Corbel</vt:lpstr>
      <vt:lpstr>Gill Sans MT</vt:lpstr>
      <vt:lpstr>Parcel</vt:lpstr>
      <vt:lpstr>Περιορισμοι και σχεδιασμοσ υποκοπων</vt:lpstr>
      <vt:lpstr>Βασικος νομοσ των οδοντωσεων και θεωρια της εξeiλιγμενοποιησης</vt:lpstr>
      <vt:lpstr>ΒΑΣΙΚΟς ΝΟΜΟς ΤΩΝ ΟΔΟΝΤΩΣΕΩΝ</vt:lpstr>
      <vt:lpstr>Θεωρια της εξεΙλιγμενοποιησης</vt:lpstr>
      <vt:lpstr>Γεωμετρικοι περιορισμοι κατα τον σχεδιασμο κατατομων</vt:lpstr>
      <vt:lpstr>Προβλεψη υπαρξης πραγματικησ τροχιας επαφων (Γεωμετρικη ερμηνεια)</vt:lpstr>
      <vt:lpstr>Προβλεψη υπαρξησ πραγματικησ τροχιασ επαφων</vt:lpstr>
      <vt:lpstr>Προβλεψη υπαρξης μη αποδεκτων ακμων στην συνεργαζομενη κατατομη</vt:lpstr>
      <vt:lpstr>Προβλεψη υπαρξης μη αποδεκτων ακμων στην συνεργαζομενη κατατομη</vt:lpstr>
      <vt:lpstr>Προβλεψη υπαρξησ διπλων σημειων επαφης</vt:lpstr>
      <vt:lpstr>Βελτιστοποιηση μορφης ως προς τα misaligments</vt:lpstr>
      <vt:lpstr>Αναλυση του φαινομενου των γωνιακων σφαλματων</vt:lpstr>
      <vt:lpstr>Αναλυση του φαινομενου των γωνιακων σφαλματων 1η  και 2η διαφορΟποιηση θεσησ</vt:lpstr>
      <vt:lpstr>Αναλυση του φαινομενου των γωνιακων σφαλματων 1η  και 2η διαφορποιηση θεσησ κατα το παχοσ</vt:lpstr>
      <vt:lpstr>Αναλυση του φαινομενου των γωνιακων σφαλματων Διαφοροποιηση 4η  καθετης ταχυτητας επαφης</vt:lpstr>
      <vt:lpstr>Γεινκη μεθοδολογια σχεδιασμου με βαση τις τεσσερισ διαφοροποιησεις</vt:lpstr>
      <vt:lpstr>Δοκιμη σχεδιασμου 1η </vt:lpstr>
      <vt:lpstr>Δοκιμη σχεδιασμου 2η </vt:lpstr>
      <vt:lpstr>Δοκιμη σχεδιασμου 3η   </vt:lpstr>
      <vt:lpstr>Συμπερασματα και ιδεεσ</vt:lpstr>
      <vt:lpstr>Ευχαριστω για τον χρονο σας!!!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Περιορισμοι και σχεδιασμοσ υποκοπων</dc:title>
  <dc:creator>Αντώνης</dc:creator>
  <cp:lastModifiedBy>Αντώνης</cp:lastModifiedBy>
  <cp:revision>31</cp:revision>
  <dcterms:created xsi:type="dcterms:W3CDTF">2022-04-12T09:11:02Z</dcterms:created>
  <dcterms:modified xsi:type="dcterms:W3CDTF">2022-11-08T10:36:03Z</dcterms:modified>
</cp:coreProperties>
</file>